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5096-2836-4CCB-B7DC-2BC39967533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1D0EE-4A57-4C5A-A0EF-6260120FC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31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5096-2836-4CCB-B7DC-2BC39967533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1D0EE-4A57-4C5A-A0EF-6260120FC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68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5096-2836-4CCB-B7DC-2BC39967533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1D0EE-4A57-4C5A-A0EF-6260120FC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970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5096-2836-4CCB-B7DC-2BC39967533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1D0EE-4A57-4C5A-A0EF-6260120FC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462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5096-2836-4CCB-B7DC-2BC39967533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1D0EE-4A57-4C5A-A0EF-6260120FC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188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5096-2836-4CCB-B7DC-2BC39967533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1D0EE-4A57-4C5A-A0EF-6260120FC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308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5096-2836-4CCB-B7DC-2BC39967533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1D0EE-4A57-4C5A-A0EF-6260120FC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621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5096-2836-4CCB-B7DC-2BC39967533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1D0EE-4A57-4C5A-A0EF-6260120FC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775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5096-2836-4CCB-B7DC-2BC39967533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1D0EE-4A57-4C5A-A0EF-6260120FC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153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5096-2836-4CCB-B7DC-2BC39967533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1D0EE-4A57-4C5A-A0EF-6260120FC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69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5096-2836-4CCB-B7DC-2BC39967533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1D0EE-4A57-4C5A-A0EF-6260120FC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574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25096-2836-4CCB-B7DC-2BC399675339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1D0EE-4A57-4C5A-A0EF-6260120FC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6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0"/>
            <a:ext cx="8382000" cy="2239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Trapped-bubble records of concentrations of trace gases involved in global biogeochemical cycles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0" y="4038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Esther Pischel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81000" y="3048000"/>
            <a:ext cx="1752600" cy="1752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705600" y="3048000"/>
            <a:ext cx="1752600" cy="1752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438400" y="4797039"/>
            <a:ext cx="1752600" cy="1752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181600" y="4648200"/>
            <a:ext cx="1409700" cy="137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743200" y="2792694"/>
            <a:ext cx="1143000" cy="1143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57200" y="457200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696200" y="609600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334000" y="155961"/>
            <a:ext cx="631143" cy="61102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312564" y="291982"/>
            <a:ext cx="631143" cy="61102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6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77439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How does air become trapped?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2645926"/>
            <a:ext cx="777240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Snow falls and accumulates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Porous top layer exchanges air with the atmosphere</a:t>
            </a:r>
          </a:p>
          <a:p>
            <a:endParaRPr lang="en-US" sz="2400" dirty="0"/>
          </a:p>
          <a:p>
            <a:r>
              <a:rPr lang="en-US" sz="2400" dirty="0" smtClean="0"/>
              <a:t> </a:t>
            </a:r>
          </a:p>
          <a:p>
            <a:r>
              <a:rPr lang="en-US" sz="2400" dirty="0" smtClean="0"/>
              <a:t>Snow </a:t>
            </a:r>
            <a:r>
              <a:rPr lang="en-US" sz="2400" dirty="0" err="1" smtClean="0"/>
              <a:t>densifies</a:t>
            </a:r>
            <a:r>
              <a:rPr lang="en-US" sz="2400" dirty="0" smtClean="0"/>
              <a:t> at depth (50 – 150 m) and traps gas</a:t>
            </a:r>
          </a:p>
          <a:p>
            <a:pPr>
              <a:lnSpc>
                <a:spcPct val="200000"/>
              </a:lnSpc>
            </a:pPr>
            <a:endParaRPr lang="en-US" dirty="0" smtClean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5791200" y="152400"/>
            <a:ext cx="3048000" cy="2493526"/>
            <a:chOff x="5791200" y="152400"/>
            <a:chExt cx="3048000" cy="2493526"/>
          </a:xfrm>
        </p:grpSpPr>
        <p:sp>
          <p:nvSpPr>
            <p:cNvPr id="4" name="Oval 3"/>
            <p:cNvSpPr/>
            <p:nvPr/>
          </p:nvSpPr>
          <p:spPr>
            <a:xfrm>
              <a:off x="5791200" y="152400"/>
              <a:ext cx="1752600" cy="1752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7696200" y="907424"/>
              <a:ext cx="1143000" cy="1143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7065057" y="2034902"/>
              <a:ext cx="631143" cy="61102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19922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2927" y="1921919"/>
            <a:ext cx="8382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But…</a:t>
            </a:r>
          </a:p>
          <a:p>
            <a:endParaRPr lang="en-US" sz="2800" dirty="0"/>
          </a:p>
          <a:p>
            <a:r>
              <a:rPr lang="en-US" sz="2800" dirty="0" smtClean="0"/>
              <a:t>The age of the air trapped in the ice is not the same as the ice itself</a:t>
            </a:r>
            <a:endParaRPr lang="en-US" sz="2800" dirty="0"/>
          </a:p>
        </p:txBody>
      </p:sp>
      <p:grpSp>
        <p:nvGrpSpPr>
          <p:cNvPr id="3" name="Group 2"/>
          <p:cNvGrpSpPr/>
          <p:nvPr/>
        </p:nvGrpSpPr>
        <p:grpSpPr>
          <a:xfrm>
            <a:off x="5791200" y="76200"/>
            <a:ext cx="2971800" cy="2417326"/>
            <a:chOff x="5791200" y="152400"/>
            <a:chExt cx="3048000" cy="2493526"/>
          </a:xfrm>
        </p:grpSpPr>
        <p:sp>
          <p:nvSpPr>
            <p:cNvPr id="4" name="Oval 3"/>
            <p:cNvSpPr/>
            <p:nvPr/>
          </p:nvSpPr>
          <p:spPr>
            <a:xfrm>
              <a:off x="5791200" y="152400"/>
              <a:ext cx="1752600" cy="1752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7696200" y="907424"/>
              <a:ext cx="1143000" cy="1143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7065057" y="2034902"/>
              <a:ext cx="631143" cy="61102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52400" y="4191000"/>
            <a:ext cx="2971800" cy="2417326"/>
            <a:chOff x="5791200" y="152400"/>
            <a:chExt cx="3048000" cy="2493526"/>
          </a:xfrm>
          <a:scene3d>
            <a:camera prst="orthographicFront">
              <a:rot lat="0" lon="10800000" rev="0"/>
            </a:camera>
            <a:lightRig rig="threePt" dir="t"/>
          </a:scene3d>
        </p:grpSpPr>
        <p:sp>
          <p:nvSpPr>
            <p:cNvPr id="8" name="Oval 7"/>
            <p:cNvSpPr/>
            <p:nvPr/>
          </p:nvSpPr>
          <p:spPr>
            <a:xfrm>
              <a:off x="5791200" y="152400"/>
              <a:ext cx="1752600" cy="1752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7696200" y="907424"/>
              <a:ext cx="1143000" cy="1143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7065057" y="2034902"/>
              <a:ext cx="631143" cy="61102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53999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838200"/>
            <a:ext cx="7848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Since air can freely exchange with the atmosphere in the porous upper zone of the ice sheet, it has a younger age than the ice itself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age can be determined using steady-state or dynamic models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Age difference is a function of temperature and snow accumulation rate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Value is referred to as the gas age-ice age difference, or “∆ age”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Gas age timescale obtained by subtracting ∆ age from ice age timescale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6934200" y="1295400"/>
            <a:ext cx="2057400" cy="5106824"/>
            <a:chOff x="6934200" y="1295400"/>
            <a:chExt cx="2057400" cy="5106824"/>
          </a:xfrm>
        </p:grpSpPr>
        <p:sp>
          <p:nvSpPr>
            <p:cNvPr id="3" name="Oval 2"/>
            <p:cNvSpPr/>
            <p:nvPr/>
          </p:nvSpPr>
          <p:spPr>
            <a:xfrm>
              <a:off x="7086600" y="1295400"/>
              <a:ext cx="1143000" cy="1143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/>
            <p:cNvSpPr/>
            <p:nvPr/>
          </p:nvSpPr>
          <p:spPr>
            <a:xfrm>
              <a:off x="7848600" y="3048000"/>
              <a:ext cx="1143000" cy="1143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6934200" y="4808518"/>
              <a:ext cx="1143000" cy="1143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8229600" y="2132888"/>
              <a:ext cx="631143" cy="61102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7110813" y="3885488"/>
              <a:ext cx="631143" cy="61102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8229599" y="5791200"/>
              <a:ext cx="631143" cy="61102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5094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731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Another method for assessing gas age-ice age differences is a technique based on the principle of thermal diffusion, which fractionates gas mixtures in a temperature gradient according to their mass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2927181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Heavier </a:t>
            </a:r>
            <a:r>
              <a:rPr lang="el-GR" dirty="0" smtClean="0"/>
              <a:t>δ</a:t>
            </a:r>
            <a:r>
              <a:rPr lang="en-US" baseline="30000" dirty="0" smtClean="0"/>
              <a:t>15</a:t>
            </a:r>
            <a:r>
              <a:rPr lang="en-US" dirty="0" smtClean="0"/>
              <a:t>N is concentrated with increasing depth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3855138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Gases can be compared directly with gases, enabling a precise determination of the relative time of local temperature changes and atmospheric gas changes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939194" y="129355"/>
            <a:ext cx="2057400" cy="1685375"/>
            <a:chOff x="5791200" y="152400"/>
            <a:chExt cx="3048000" cy="2493526"/>
          </a:xfrm>
        </p:grpSpPr>
        <p:sp>
          <p:nvSpPr>
            <p:cNvPr id="6" name="Oval 5"/>
            <p:cNvSpPr/>
            <p:nvPr/>
          </p:nvSpPr>
          <p:spPr>
            <a:xfrm>
              <a:off x="5791200" y="152400"/>
              <a:ext cx="1752600" cy="1752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7696200" y="907424"/>
              <a:ext cx="1143000" cy="1143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7065057" y="2034902"/>
              <a:ext cx="631143" cy="61102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57692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" y="457200"/>
            <a:ext cx="8610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trapped gas measured in Alley et al. is methane, CH</a:t>
            </a:r>
            <a:r>
              <a:rPr lang="en-US" baseline="-25000" dirty="0" smtClean="0"/>
              <a:t>4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Methane is used as a </a:t>
            </a:r>
            <a:r>
              <a:rPr lang="en-US" i="1" dirty="0" smtClean="0"/>
              <a:t>global</a:t>
            </a:r>
            <a:r>
              <a:rPr lang="en-US" dirty="0" smtClean="0"/>
              <a:t> climate proxy because the troposphere is well-mixed on decadal time scales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999" y="2286001"/>
            <a:ext cx="6343840" cy="396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86999" y="6174336"/>
            <a:ext cx="596640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Image source: http://chemwiki.ucdavis.edu/Inorganic_Chemistry/Case_Study:_Contrasting_Earth,_Mars_and_the_Moon's_Atmosphores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817043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762000"/>
            <a:ext cx="7772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Methane typically produced in an anaerobic environment generally associated with wetlands</a:t>
            </a:r>
          </a:p>
          <a:p>
            <a:endParaRPr lang="en-US" dirty="0"/>
          </a:p>
          <a:p>
            <a:r>
              <a:rPr lang="en-US" dirty="0" smtClean="0"/>
              <a:t>Modern wetlands’ methane emissions depend on</a:t>
            </a:r>
          </a:p>
          <a:p>
            <a:r>
              <a:rPr lang="en-US" dirty="0"/>
              <a:t>	</a:t>
            </a:r>
            <a:r>
              <a:rPr lang="en-US" dirty="0" smtClean="0"/>
              <a:t>Temperature</a:t>
            </a:r>
          </a:p>
          <a:p>
            <a:r>
              <a:rPr lang="en-US" dirty="0"/>
              <a:t>	</a:t>
            </a:r>
            <a:r>
              <a:rPr lang="en-US" dirty="0" smtClean="0"/>
              <a:t>Hydrologic balance</a:t>
            </a:r>
          </a:p>
          <a:p>
            <a:r>
              <a:rPr lang="en-US" dirty="0"/>
              <a:t>	</a:t>
            </a:r>
            <a:r>
              <a:rPr lang="en-US" dirty="0" smtClean="0"/>
              <a:t>Net ecosystem productivity</a:t>
            </a:r>
          </a:p>
          <a:p>
            <a:endParaRPr lang="en-US" dirty="0" smtClean="0"/>
          </a:p>
          <a:p>
            <a:r>
              <a:rPr lang="en-US" dirty="0" smtClean="0"/>
              <a:t>Warm, wet, and highly productive conditions are associated with higher methane emissions</a:t>
            </a:r>
          </a:p>
          <a:p>
            <a:endParaRPr lang="en-US" dirty="0"/>
          </a:p>
          <a:p>
            <a:r>
              <a:rPr lang="en-US" dirty="0" smtClean="0"/>
              <a:t>In ice cores:</a:t>
            </a:r>
          </a:p>
          <a:p>
            <a:endParaRPr lang="en-US" dirty="0"/>
          </a:p>
          <a:p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More methane = warmer</a:t>
            </a:r>
          </a:p>
          <a:p>
            <a:r>
              <a:rPr lang="en-US" dirty="0"/>
              <a:t>	</a:t>
            </a:r>
            <a:r>
              <a:rPr lang="en-US" dirty="0" smtClean="0">
                <a:solidFill>
                  <a:srgbClr val="0070C0"/>
                </a:solidFill>
              </a:rPr>
              <a:t>Less methane = cooler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505200"/>
            <a:ext cx="3429000" cy="2973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876800" y="6487443"/>
            <a:ext cx="21927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Image source: http://wetlandsolutionsinc.com/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429097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609600"/>
            <a:ext cx="8610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References:</a:t>
            </a:r>
          </a:p>
          <a:p>
            <a:endParaRPr lang="en-US" dirty="0"/>
          </a:p>
          <a:p>
            <a:r>
              <a:rPr lang="en-US" dirty="0" smtClean="0"/>
              <a:t>Alley, R.B., </a:t>
            </a:r>
            <a:r>
              <a:rPr lang="en-US" dirty="0" err="1" smtClean="0"/>
              <a:t>Mayewski</a:t>
            </a:r>
            <a:r>
              <a:rPr lang="en-US" dirty="0" smtClean="0"/>
              <a:t>, P.A., Sowers, T., </a:t>
            </a:r>
            <a:r>
              <a:rPr lang="en-US" dirty="0" err="1" smtClean="0"/>
              <a:t>Stuiver</a:t>
            </a:r>
            <a:r>
              <a:rPr lang="en-US" dirty="0" smtClean="0"/>
              <a:t>, M., Taylor, K.C., and Clark, P.U., 1997, </a:t>
            </a:r>
            <a:r>
              <a:rPr lang="en-US" dirty="0" err="1" smtClean="0"/>
              <a:t>Holocence</a:t>
            </a:r>
            <a:r>
              <a:rPr lang="en-US" dirty="0" smtClean="0"/>
              <a:t> climatic instability: A prominent, widespread event 8200 </a:t>
            </a:r>
            <a:r>
              <a:rPr lang="en-US" dirty="0" err="1" smtClean="0"/>
              <a:t>yr</a:t>
            </a:r>
            <a:r>
              <a:rPr lang="en-US" dirty="0" smtClean="0"/>
              <a:t> ago, Geology, v. 25, no. 6, 3 p.</a:t>
            </a:r>
          </a:p>
          <a:p>
            <a:endParaRPr lang="en-US" dirty="0"/>
          </a:p>
          <a:p>
            <a:r>
              <a:rPr lang="en-US" dirty="0" smtClean="0"/>
              <a:t>Brook, E.J, Harder, S., </a:t>
            </a:r>
            <a:r>
              <a:rPr lang="en-US" dirty="0" err="1" smtClean="0"/>
              <a:t>Severinghaus</a:t>
            </a:r>
            <a:r>
              <a:rPr lang="en-US" dirty="0" smtClean="0"/>
              <a:t>, J., </a:t>
            </a:r>
            <a:r>
              <a:rPr lang="en-US" dirty="0" err="1" smtClean="0"/>
              <a:t>Steig</a:t>
            </a:r>
            <a:r>
              <a:rPr lang="en-US" dirty="0" smtClean="0"/>
              <a:t>, E.J., and </a:t>
            </a:r>
            <a:r>
              <a:rPr lang="en-US" dirty="0" err="1" smtClean="0"/>
              <a:t>Sucher</a:t>
            </a:r>
            <a:r>
              <a:rPr lang="en-US" dirty="0" smtClean="0"/>
              <a:t>, C.M., 2000, On the origin and timing of rapid changes in atmospheric methane during the last glacial period, Global Biogeochemical Cycles, v. 14, no. 12, 13 p.</a:t>
            </a:r>
          </a:p>
          <a:p>
            <a:endParaRPr lang="en-US" dirty="0"/>
          </a:p>
          <a:p>
            <a:r>
              <a:rPr lang="en-US" dirty="0" err="1" smtClean="0"/>
              <a:t>Schwander</a:t>
            </a:r>
            <a:r>
              <a:rPr lang="en-US" dirty="0" smtClean="0"/>
              <a:t>, J., Sowers, T., </a:t>
            </a:r>
            <a:r>
              <a:rPr lang="en-US" dirty="0" err="1" smtClean="0"/>
              <a:t>Barnola</a:t>
            </a:r>
            <a:r>
              <a:rPr lang="en-US" dirty="0" smtClean="0"/>
              <a:t>, J.M., </a:t>
            </a:r>
            <a:r>
              <a:rPr lang="en-US" dirty="0" err="1" smtClean="0"/>
              <a:t>Blunier</a:t>
            </a:r>
            <a:r>
              <a:rPr lang="en-US" dirty="0" smtClean="0"/>
              <a:t>, T., Fuchs, A. and </a:t>
            </a:r>
            <a:r>
              <a:rPr lang="en-US" dirty="0" err="1" smtClean="0"/>
              <a:t>Malaize</a:t>
            </a:r>
            <a:r>
              <a:rPr lang="en-US" dirty="0" smtClean="0"/>
              <a:t>, B., 1997, Age scale of the air in the summit ice: Implication for glacial-interglacial temperature change, Journal of Geophysical Research, v. 102, no. D16, 10 p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Severinghaus</a:t>
            </a:r>
            <a:r>
              <a:rPr lang="en-US" dirty="0" smtClean="0"/>
              <a:t>, J.P., Sowers, T., Brook, E.J., Alley, R.B., and Bender, M.L., 1998, Nature, v. 391, 5p.</a:t>
            </a:r>
          </a:p>
          <a:p>
            <a:endParaRPr lang="en-US" dirty="0"/>
          </a:p>
          <a:p>
            <a:r>
              <a:rPr lang="en-US" dirty="0" smtClean="0"/>
              <a:t>Sowers, T., Bender, M., Raynaud, D., and </a:t>
            </a:r>
            <a:r>
              <a:rPr lang="en-US" dirty="0" err="1" smtClean="0"/>
              <a:t>Korotkevich</a:t>
            </a:r>
            <a:r>
              <a:rPr lang="en-US" dirty="0" smtClean="0"/>
              <a:t>, Y.S., 1992, d</a:t>
            </a:r>
            <a:r>
              <a:rPr lang="en-US" baseline="30000" dirty="0" smtClean="0"/>
              <a:t>15</a:t>
            </a:r>
            <a:r>
              <a:rPr lang="en-US" dirty="0" smtClean="0"/>
              <a:t>N of N</a:t>
            </a:r>
            <a:r>
              <a:rPr lang="en-US" baseline="-25000" dirty="0" smtClean="0"/>
              <a:t>2</a:t>
            </a:r>
            <a:r>
              <a:rPr lang="en-US" dirty="0" smtClean="0"/>
              <a:t> in air trapped in polar ice: A tracer of gas transport in the </a:t>
            </a:r>
            <a:r>
              <a:rPr lang="en-US" dirty="0" err="1" smtClean="0"/>
              <a:t>firn</a:t>
            </a:r>
            <a:r>
              <a:rPr lang="en-US" dirty="0" smtClean="0"/>
              <a:t> and a possible constraint on ice age-gas age differences, Journal of Geophysical Research, v. 97, no. D14, 14 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352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129</TotalTime>
  <Words>532</Words>
  <Application>Microsoft Office PowerPoint</Application>
  <PresentationFormat>On-screen Show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Trapped-bubble records of concentrations of trace gases involved in global biogeochemical cycles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Portland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00</dc:creator>
  <cp:lastModifiedBy>00</cp:lastModifiedBy>
  <cp:revision>15</cp:revision>
  <dcterms:created xsi:type="dcterms:W3CDTF">2012-10-30T14:32:39Z</dcterms:created>
  <dcterms:modified xsi:type="dcterms:W3CDTF">2012-10-30T16:42:47Z</dcterms:modified>
</cp:coreProperties>
</file>