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35"/>
  </p:notesMasterIdLst>
  <p:sldIdLst>
    <p:sldId id="256" r:id="rId5"/>
    <p:sldId id="264" r:id="rId6"/>
    <p:sldId id="260" r:id="rId7"/>
    <p:sldId id="262" r:id="rId8"/>
    <p:sldId id="265" r:id="rId9"/>
    <p:sldId id="278" r:id="rId10"/>
    <p:sldId id="272" r:id="rId11"/>
    <p:sldId id="271" r:id="rId12"/>
    <p:sldId id="261" r:id="rId13"/>
    <p:sldId id="275" r:id="rId14"/>
    <p:sldId id="268" r:id="rId15"/>
    <p:sldId id="280" r:id="rId16"/>
    <p:sldId id="257" r:id="rId17"/>
    <p:sldId id="284" r:id="rId18"/>
    <p:sldId id="259" r:id="rId19"/>
    <p:sldId id="282" r:id="rId20"/>
    <p:sldId id="273" r:id="rId21"/>
    <p:sldId id="286" r:id="rId22"/>
    <p:sldId id="301" r:id="rId23"/>
    <p:sldId id="269" r:id="rId24"/>
    <p:sldId id="292" r:id="rId25"/>
    <p:sldId id="295" r:id="rId26"/>
    <p:sldId id="287" r:id="rId27"/>
    <p:sldId id="293" r:id="rId28"/>
    <p:sldId id="298" r:id="rId29"/>
    <p:sldId id="299" r:id="rId30"/>
    <p:sldId id="300" r:id="rId31"/>
    <p:sldId id="279" r:id="rId32"/>
    <p:sldId id="270" r:id="rId33"/>
    <p:sldId id="277" r:id="rId34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51" autoAdjust="0"/>
    <p:restoredTop sz="94660"/>
  </p:normalViewPr>
  <p:slideViewPr>
    <p:cSldViewPr>
      <p:cViewPr>
        <p:scale>
          <a:sx n="66" d="100"/>
          <a:sy n="66" d="100"/>
        </p:scale>
        <p:origin x="-498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4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166AE8-C247-410C-B41C-5062E172B5A8}" type="datetimeFigureOut">
              <a:rPr lang="en-US" smtClean="0"/>
              <a:t>10/30/2012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65B6C3-11F2-4525-ABC2-FC0E913952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021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F311D3-0397-4B05-89DB-09C9C2BF8EA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FD1A75-4652-4E0A-A758-313C1C98275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0326FE-B93C-402C-90DC-17B17934A7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6B3B63-DF89-4CB9-BA4F-144B7F7AC51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165FDE-0F32-4C8F-961B-B402FC8ED21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D4F463-E189-4A52-B25B-358F7ADD378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C4A398-25F4-4DB2-AC9C-E8F09A48CDF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CC3BCD-2FB3-48DC-9DB0-CBC1C7893F0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BBAE17-7E6D-4B25-AD07-B59C38F65D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69A3E3-E1D2-4EB8-B59E-B2226BFAC57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04B49E-0F5A-4006-B1A4-FC2A94C3278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loudy 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40CB2E60-329D-460A-B7DF-1AC6C91659B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digitalcommons.library.umaine.edu/cgi/viewcontent.cgi?article=1276&amp;context=ers_facpub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429000"/>
            <a:ext cx="7772400" cy="1362075"/>
          </a:xfrm>
        </p:spPr>
        <p:txBody>
          <a:bodyPr/>
          <a:lstStyle/>
          <a:p>
            <a:r>
              <a:rPr lang="en-US" dirty="0" smtClean="0"/>
              <a:t>The 8.2 ka BP cold Event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267200"/>
            <a:ext cx="7772400" cy="1500187"/>
          </a:xfrm>
        </p:spPr>
        <p:txBody>
          <a:bodyPr/>
          <a:lstStyle/>
          <a:p>
            <a:r>
              <a:rPr lang="en-US" dirty="0" smtClean="0"/>
              <a:t>Presentation:  Liz Westby</a:t>
            </a:r>
          </a:p>
          <a:p>
            <a:r>
              <a:rPr lang="en-US" dirty="0" smtClean="0"/>
              <a:t>Assistant:  Esther Duggan</a:t>
            </a:r>
          </a:p>
          <a:p>
            <a:r>
              <a:rPr lang="en-US" dirty="0" smtClean="0"/>
              <a:t>October 30, 2012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Same Trigger as YD?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Younger </a:t>
            </a:r>
            <a:r>
              <a:rPr lang="en-US" dirty="0"/>
              <a:t>Dryas may have been triggered by an outburst of waters from a large ice-dammed lake and sustained by the redirection of meltwater from the Mississippi to the St. Lawrence Valley (Clarke, 2003)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B3B63-DF89-4CB9-BA4F-144B7F7AC51E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56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Freshwater Forcing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65FDE-0F32-4C8F-961B-B402FC8ED21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24033"/>
            <a:ext cx="5105400" cy="1143000"/>
          </a:xfrm>
        </p:spPr>
        <p:txBody>
          <a:bodyPr/>
          <a:lstStyle/>
          <a:p>
            <a:r>
              <a:rPr lang="en-US" dirty="0" smtClean="0"/>
              <a:t>Laurentide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525963"/>
          </a:xfrm>
        </p:spPr>
        <p:txBody>
          <a:bodyPr/>
          <a:lstStyle/>
          <a:p>
            <a:r>
              <a:rPr lang="en-US" sz="2800" dirty="0" smtClean="0"/>
              <a:t>Around 8.5 ka BP</a:t>
            </a:r>
          </a:p>
          <a:p>
            <a:pPr lvl="1"/>
            <a:r>
              <a:rPr lang="en-US" dirty="0" smtClean="0"/>
              <a:t>3 </a:t>
            </a:r>
            <a:r>
              <a:rPr lang="en-US" dirty="0"/>
              <a:t>km thick </a:t>
            </a:r>
            <a:r>
              <a:rPr lang="en-US" dirty="0" smtClean="0"/>
              <a:t>dome</a:t>
            </a:r>
          </a:p>
          <a:p>
            <a:pPr lvl="1"/>
            <a:r>
              <a:rPr lang="en-US" dirty="0" smtClean="0"/>
              <a:t>Area of Hudson </a:t>
            </a:r>
            <a:r>
              <a:rPr lang="en-US" dirty="0"/>
              <a:t>Bay </a:t>
            </a:r>
            <a:r>
              <a:rPr lang="en-US" dirty="0" smtClean="0"/>
              <a:t>to </a:t>
            </a:r>
            <a:r>
              <a:rPr lang="en-US" dirty="0"/>
              <a:t>Labrador Sea (Clarke, 2003)</a:t>
            </a:r>
          </a:p>
          <a:p>
            <a:r>
              <a:rPr lang="en-US" sz="2800" dirty="0" smtClean="0"/>
              <a:t>Disintegrating</a:t>
            </a:r>
            <a:r>
              <a:rPr lang="en-US" sz="2800" dirty="0"/>
              <a:t>, calving into Hudson Bay (Clarke, 2003)</a:t>
            </a:r>
          </a:p>
          <a:p>
            <a:r>
              <a:rPr lang="en-US" sz="2800" dirty="0" smtClean="0"/>
              <a:t>With </a:t>
            </a:r>
            <a:r>
              <a:rPr lang="en-US" sz="2800" dirty="0"/>
              <a:t>northward retreat, </a:t>
            </a:r>
            <a:r>
              <a:rPr lang="en-US" sz="2800" dirty="0" smtClean="0"/>
              <a:t>land surface depressed, sloping north </a:t>
            </a:r>
            <a:r>
              <a:rPr lang="en-US" sz="2800" dirty="0"/>
              <a:t>(Clarke, 2003)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B3B63-DF89-4CB9-BA4F-144B7F7AC51E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780" y="112553"/>
            <a:ext cx="3737622" cy="3108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7084805" y="2997496"/>
            <a:ext cx="1575782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9pPr>
          </a:lstStyle>
          <a:p>
            <a:pPr algn="r"/>
            <a:r>
              <a:rPr lang="en-GB" sz="1200" dirty="0" smtClean="0">
                <a:solidFill>
                  <a:schemeClr val="tx1"/>
                </a:solidFill>
                <a:latin typeface="Arial" charset="0"/>
              </a:rPr>
              <a:t>Obbink et </a:t>
            </a:r>
            <a:r>
              <a:rPr lang="en-GB" sz="1200" dirty="0">
                <a:solidFill>
                  <a:schemeClr val="tx1"/>
                </a:solidFill>
                <a:latin typeface="Arial" charset="0"/>
              </a:rPr>
              <a:t>al</a:t>
            </a:r>
            <a:r>
              <a:rPr lang="en-GB" sz="1200" dirty="0" smtClean="0">
                <a:solidFill>
                  <a:schemeClr val="tx1"/>
                </a:solidFill>
                <a:latin typeface="Arial" charset="0"/>
              </a:rPr>
              <a:t>., 2010</a:t>
            </a:r>
            <a:endParaRPr lang="en-GB" sz="1200" dirty="0">
              <a:solidFill>
                <a:schemeClr val="tx1"/>
              </a:solidFill>
              <a:latin typeface="Arial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6921161" y="1209833"/>
            <a:ext cx="315214" cy="4572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9567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Lake Agassiz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76" t="58708" r="6225" b="22922"/>
          <a:stretch/>
        </p:blipFill>
        <p:spPr>
          <a:xfrm>
            <a:off x="267365" y="1874520"/>
            <a:ext cx="8670229" cy="35661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0" r="26800" b="50000"/>
          <a:stretch/>
        </p:blipFill>
        <p:spPr bwMode="auto">
          <a:xfrm>
            <a:off x="4602479" y="4235378"/>
            <a:ext cx="614424" cy="657701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170467" y="4631471"/>
            <a:ext cx="17671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Clarke et al., 2003 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C3BCD-2FB3-48DC-9DB0-CBC1C7893F0D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914400" y="5562600"/>
            <a:ext cx="8229600" cy="9906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800" dirty="0" smtClean="0"/>
              <a:t>Discharge of ~0.1 Sv to St. Lawrence Valley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0176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" t="2533" r="50000" b="53056"/>
          <a:stretch/>
        </p:blipFill>
        <p:spPr bwMode="auto">
          <a:xfrm>
            <a:off x="6400800" y="152400"/>
            <a:ext cx="2574439" cy="1737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Outburst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0694"/>
            <a:ext cx="8229600" cy="4525963"/>
          </a:xfrm>
        </p:spPr>
        <p:txBody>
          <a:bodyPr/>
          <a:lstStyle/>
          <a:p>
            <a:r>
              <a:rPr lang="en-US" sz="2400" dirty="0" smtClean="0"/>
              <a:t>Northward outburst 8.450 ka BP</a:t>
            </a:r>
          </a:p>
          <a:p>
            <a:r>
              <a:rPr lang="en-US" sz="2400" dirty="0" smtClean="0"/>
              <a:t>Marine </a:t>
            </a:r>
            <a:r>
              <a:rPr lang="en-US" sz="2400" dirty="0"/>
              <a:t>geophysical </a:t>
            </a:r>
            <a:r>
              <a:rPr lang="en-US" sz="2400" dirty="0" smtClean="0"/>
              <a:t>surveys support </a:t>
            </a:r>
            <a:r>
              <a:rPr lang="en-US" sz="2400" dirty="0"/>
              <a:t>high rates of water discharge in Hudson Bay associated with one or more outburst </a:t>
            </a:r>
            <a:r>
              <a:rPr lang="en-US" sz="2400" dirty="0" smtClean="0"/>
              <a:t>floods</a:t>
            </a:r>
          </a:p>
          <a:p>
            <a:pPr lvl="1"/>
            <a:r>
              <a:rPr lang="en-US" sz="2400" dirty="0" smtClean="0"/>
              <a:t>megaripple </a:t>
            </a:r>
            <a:r>
              <a:rPr lang="en-US" sz="2400" dirty="0"/>
              <a:t>sand-wave bed forms</a:t>
            </a:r>
          </a:p>
          <a:p>
            <a:pPr lvl="1"/>
            <a:r>
              <a:rPr lang="en-US" sz="2400" dirty="0"/>
              <a:t>arcuate scours on floor of Hudson </a:t>
            </a:r>
            <a:r>
              <a:rPr lang="en-US" sz="2400" dirty="0" smtClean="0"/>
              <a:t>Bay </a:t>
            </a:r>
            <a:r>
              <a:rPr lang="en-US" sz="2400" dirty="0"/>
              <a:t>(Clarke, 2003)</a:t>
            </a:r>
          </a:p>
          <a:p>
            <a:r>
              <a:rPr lang="en-US" sz="2400" dirty="0"/>
              <a:t>Hematite-rich rocks from the northern part of Hudson Bay are thought to be the source of red clay marker beds within Hudson Strait (Keigwin et al., 2005</a:t>
            </a:r>
            <a:r>
              <a:rPr lang="en-US" sz="2400" dirty="0" smtClean="0"/>
              <a:t>)</a:t>
            </a:r>
          </a:p>
          <a:p>
            <a:pPr marL="342900" lvl="1" indent="-342900">
              <a:buFontTx/>
              <a:buChar char="•"/>
            </a:pPr>
            <a:r>
              <a:rPr lang="en-US" sz="2400" dirty="0"/>
              <a:t>Oldest marine mollusk </a:t>
            </a:r>
            <a:r>
              <a:rPr lang="en-US" sz="2400" dirty="0" smtClean="0"/>
              <a:t>around </a:t>
            </a:r>
            <a:r>
              <a:rPr lang="en-US" sz="2400" dirty="0"/>
              <a:t>Hudson Bay </a:t>
            </a:r>
            <a:r>
              <a:rPr lang="en-US" sz="2400" dirty="0" smtClean="0"/>
              <a:t>~8.45 ka</a:t>
            </a:r>
          </a:p>
          <a:p>
            <a:r>
              <a:rPr lang="en-US" sz="2400" dirty="0" smtClean="0"/>
              <a:t>Modern outburst analogs </a:t>
            </a:r>
            <a:r>
              <a:rPr lang="en-US" sz="2400" dirty="0"/>
              <a:t>found in Iceland but not so big (Clarke, 2003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B3B63-DF89-4CB9-BA4F-144B7F7AC51E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21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Mechanics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52" t="78342" r="6227" b="11555"/>
          <a:stretch/>
        </p:blipFill>
        <p:spPr>
          <a:xfrm>
            <a:off x="1599843" y="1371600"/>
            <a:ext cx="5760720" cy="21945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23916" y="3310709"/>
            <a:ext cx="17671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Clarke et al., 2003 </a:t>
            </a:r>
            <a:endParaRPr lang="en-US" sz="1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C3BCD-2FB3-48DC-9DB0-CBC1C7893F0D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85800" y="3648669"/>
            <a:ext cx="8229600" cy="267593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sz="2400" dirty="0" smtClean="0"/>
              <a:t>Water establishes a subglacial path</a:t>
            </a:r>
          </a:p>
          <a:p>
            <a:r>
              <a:rPr lang="en-US" sz="2400" dirty="0" smtClean="0"/>
              <a:t>Conduit grows by melting, stays open as long as water pressure exceeds overburden pressure</a:t>
            </a:r>
          </a:p>
          <a:p>
            <a:r>
              <a:rPr lang="en-US" sz="2400" dirty="0" smtClean="0"/>
              <a:t>Following an outburst, flood channel either remains open (smaller diameter) or reseals so that lake level rises until a subsequent flood is released (Clarke, 2004)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80474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Discharge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Glacial Lake Agassiz-Lake </a:t>
            </a:r>
            <a:r>
              <a:rPr lang="en-US" sz="2800" dirty="0" err="1" smtClean="0"/>
              <a:t>Ojibway</a:t>
            </a:r>
            <a:r>
              <a:rPr lang="en-US" sz="2800" dirty="0" smtClean="0"/>
              <a:t> </a:t>
            </a:r>
          </a:p>
          <a:p>
            <a:pPr lvl="1"/>
            <a:r>
              <a:rPr lang="en-US" sz="2400" dirty="0" smtClean="0"/>
              <a:t>~163,000 </a:t>
            </a:r>
            <a:r>
              <a:rPr lang="en-US" sz="2400" dirty="0"/>
              <a:t>km</a:t>
            </a:r>
            <a:r>
              <a:rPr lang="en-US" sz="2400" baseline="30000" dirty="0"/>
              <a:t>3</a:t>
            </a:r>
            <a:r>
              <a:rPr lang="en-US" sz="2400" dirty="0"/>
              <a:t> in </a:t>
            </a:r>
            <a:r>
              <a:rPr lang="en-US" sz="2400" dirty="0" smtClean="0"/>
              <a:t>volume</a:t>
            </a:r>
          </a:p>
          <a:p>
            <a:pPr lvl="1"/>
            <a:r>
              <a:rPr lang="en-US" sz="2400" dirty="0" smtClean="0"/>
              <a:t>~841,000 </a:t>
            </a:r>
            <a:r>
              <a:rPr lang="en-US" sz="2400" dirty="0"/>
              <a:t>km</a:t>
            </a:r>
            <a:r>
              <a:rPr lang="en-US" sz="2400" baseline="30000" dirty="0"/>
              <a:t>2</a:t>
            </a:r>
            <a:r>
              <a:rPr lang="en-US" sz="2400" dirty="0"/>
              <a:t> </a:t>
            </a:r>
            <a:r>
              <a:rPr lang="en-US" sz="2400" dirty="0" smtClean="0"/>
              <a:t>in areal </a:t>
            </a:r>
            <a:r>
              <a:rPr lang="en-US" sz="2400" dirty="0"/>
              <a:t>extent prior to the final release of </a:t>
            </a:r>
            <a:r>
              <a:rPr lang="en-US" sz="2400" dirty="0" smtClean="0"/>
              <a:t>lake (Leverington, 2002)</a:t>
            </a:r>
          </a:p>
          <a:p>
            <a:r>
              <a:rPr lang="en-US" sz="2800" dirty="0"/>
              <a:t>Actual discharge </a:t>
            </a:r>
            <a:r>
              <a:rPr lang="en-US" sz="2800" dirty="0" smtClean="0"/>
              <a:t>uncertain</a:t>
            </a:r>
            <a:endParaRPr lang="en-US" sz="2800" dirty="0"/>
          </a:p>
          <a:p>
            <a:pPr lvl="1"/>
            <a:r>
              <a:rPr lang="en-US" dirty="0" smtClean="0"/>
              <a:t>Estimates from 1.2 x 10</a:t>
            </a:r>
            <a:r>
              <a:rPr lang="en-US" baseline="30000" dirty="0" smtClean="0"/>
              <a:t>14</a:t>
            </a:r>
            <a:r>
              <a:rPr lang="en-US" dirty="0" smtClean="0"/>
              <a:t> m</a:t>
            </a:r>
            <a:r>
              <a:rPr lang="en-US" baseline="30000" dirty="0" smtClean="0"/>
              <a:t>3</a:t>
            </a:r>
            <a:r>
              <a:rPr lang="en-US" dirty="0" smtClean="0"/>
              <a:t> (0.012 Sv) to     5 x 10</a:t>
            </a:r>
            <a:r>
              <a:rPr lang="en-US" baseline="30000" dirty="0" smtClean="0"/>
              <a:t>14</a:t>
            </a:r>
            <a:r>
              <a:rPr lang="en-US" dirty="0" smtClean="0"/>
              <a:t> m</a:t>
            </a:r>
            <a:r>
              <a:rPr lang="en-US" baseline="30000" dirty="0" smtClean="0"/>
              <a:t>3 </a:t>
            </a:r>
            <a:r>
              <a:rPr lang="en-US" dirty="0" smtClean="0"/>
              <a:t> (0.05 Sv)</a:t>
            </a:r>
          </a:p>
          <a:p>
            <a:pPr lvl="1"/>
            <a:r>
              <a:rPr lang="en-US" dirty="0" smtClean="0"/>
              <a:t>Duration of the meltwater pulse ranges from 0.5 to 500 years (Renssen, 2001)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B3B63-DF89-4CB9-BA4F-144B7F7AC51E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37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Marine Cores:  GGC26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8645" y="1247985"/>
            <a:ext cx="4495800" cy="4525963"/>
          </a:xfrm>
        </p:spPr>
        <p:txBody>
          <a:bodyPr/>
          <a:lstStyle/>
          <a:p>
            <a:r>
              <a:rPr lang="en-US" sz="1800" dirty="0" smtClean="0"/>
              <a:t>Increase </a:t>
            </a:r>
            <a:r>
              <a:rPr lang="en-US" sz="1800" dirty="0"/>
              <a:t>in abundance of </a:t>
            </a:r>
            <a:r>
              <a:rPr lang="en-US" sz="1800" i="1" dirty="0"/>
              <a:t>N.</a:t>
            </a:r>
            <a:r>
              <a:rPr lang="en-US" sz="1800" dirty="0"/>
              <a:t> </a:t>
            </a:r>
            <a:r>
              <a:rPr lang="en-US" sz="1800" i="1" dirty="0" smtClean="0"/>
              <a:t>pachyderma</a:t>
            </a:r>
            <a:endParaRPr lang="en-US" sz="1800" dirty="0" smtClean="0"/>
          </a:p>
          <a:p>
            <a:r>
              <a:rPr lang="en-US" sz="1800" dirty="0" smtClean="0"/>
              <a:t>Carbon </a:t>
            </a:r>
            <a:r>
              <a:rPr lang="en-US" sz="1800" dirty="0"/>
              <a:t>isotope ratios of </a:t>
            </a:r>
            <a:r>
              <a:rPr lang="en-US" sz="1800" i="1" dirty="0"/>
              <a:t>C. wuellerstorfi</a:t>
            </a:r>
            <a:r>
              <a:rPr lang="en-US" sz="1800" dirty="0"/>
              <a:t> </a:t>
            </a:r>
            <a:r>
              <a:rPr lang="en-US" sz="1800" dirty="0" smtClean="0"/>
              <a:t>low </a:t>
            </a:r>
            <a:r>
              <a:rPr lang="en-US" sz="1800" dirty="0"/>
              <a:t>enough to indicate significantly decreased NADW production at several times in the Holocene, including 8.2 ka</a:t>
            </a:r>
            <a:r>
              <a:rPr lang="en-US" sz="1800" dirty="0" smtClean="0"/>
              <a:t>.</a:t>
            </a:r>
          </a:p>
          <a:p>
            <a:r>
              <a:rPr lang="en-US" sz="1800" dirty="0" smtClean="0"/>
              <a:t>Not all cores show same trends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36663" y="6248400"/>
            <a:ext cx="2133600" cy="476250"/>
          </a:xfrm>
        </p:spPr>
        <p:txBody>
          <a:bodyPr/>
          <a:lstStyle/>
          <a:p>
            <a:fld id="{B56B3B63-DF89-4CB9-BA4F-144B7F7AC51E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159" y="1682354"/>
            <a:ext cx="3853282" cy="3931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58000" y="5614273"/>
            <a:ext cx="18433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1"/>
                </a:solidFill>
              </a:rPr>
              <a:t>Keigwin et al., 2003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12" t="52667" r="19881" b="16722"/>
          <a:stretch/>
        </p:blipFill>
        <p:spPr>
          <a:xfrm>
            <a:off x="480511" y="3811488"/>
            <a:ext cx="4090910" cy="267067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98193" y="6482164"/>
            <a:ext cx="18433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1"/>
                </a:solidFill>
              </a:rPr>
              <a:t>Keigwin et al., 2003 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34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 on Climate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Outburst causes a slowdown of the meridional overturning circulation, which enabled wintertime sea ice cover to expand with consequent hemispheric cooling and </a:t>
            </a:r>
            <a:r>
              <a:rPr lang="en-US" dirty="0" smtClean="0"/>
              <a:t>drying, </a:t>
            </a:r>
            <a:r>
              <a:rPr lang="en-US" dirty="0"/>
              <a:t>especially surrounding the North Atlantic area (Kobashia et al., 2007)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B3B63-DF89-4CB9-BA4F-144B7F7AC51E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50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Response Lag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852" y="4038600"/>
            <a:ext cx="8229600" cy="2209800"/>
          </a:xfrm>
        </p:spPr>
        <p:txBody>
          <a:bodyPr/>
          <a:lstStyle/>
          <a:p>
            <a:r>
              <a:rPr lang="en-US" sz="2400" dirty="0" smtClean="0"/>
              <a:t>Event occurs 8.4 ka but cold event peaks at 8.2 ka.</a:t>
            </a:r>
          </a:p>
          <a:p>
            <a:r>
              <a:rPr lang="en-US" sz="2400" dirty="0" smtClean="0"/>
              <a:t>Why didn’t ocean respond immediately </a:t>
            </a:r>
            <a:r>
              <a:rPr lang="en-US" sz="2400" dirty="0"/>
              <a:t>to </a:t>
            </a:r>
            <a:r>
              <a:rPr lang="en-US" sz="2400" dirty="0" smtClean="0"/>
              <a:t>outburst?</a:t>
            </a:r>
            <a:endParaRPr lang="en-US" sz="2400" dirty="0"/>
          </a:p>
          <a:p>
            <a:r>
              <a:rPr lang="en-US" sz="2400" dirty="0" smtClean="0"/>
              <a:t>Outburst event longer? 500 years?</a:t>
            </a:r>
          </a:p>
          <a:p>
            <a:r>
              <a:rPr lang="en-US" sz="2400" dirty="0" smtClean="0"/>
              <a:t>Stronger flux of Atlantic water towards north – had a higher capacity to remove freshwater and replace it with more salty water? (Klitgaard-Kristensen, 1998)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B3B63-DF89-4CB9-BA4F-144B7F7AC51E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396" y="1206280"/>
            <a:ext cx="6132513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884781" y="3437059"/>
            <a:ext cx="17671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Kleiven et al., 2008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8182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Description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08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THC Sensitivity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3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5105400" cy="4525963"/>
          </a:xfrm>
        </p:spPr>
        <p:txBody>
          <a:bodyPr/>
          <a:lstStyle/>
          <a:p>
            <a:r>
              <a:rPr lang="en-US" sz="2400" dirty="0" smtClean="0"/>
              <a:t>Warm </a:t>
            </a:r>
            <a:r>
              <a:rPr lang="en-US" sz="2400" dirty="0"/>
              <a:t>surface water flows north, </a:t>
            </a:r>
            <a:r>
              <a:rPr lang="en-US" sz="2400" dirty="0" smtClean="0"/>
              <a:t>releases heat, sinks</a:t>
            </a:r>
            <a:r>
              <a:rPr lang="en-US" sz="2400" dirty="0"/>
              <a:t>, and </a:t>
            </a:r>
            <a:r>
              <a:rPr lang="en-US" sz="2400" dirty="0" smtClean="0"/>
              <a:t>flows </a:t>
            </a:r>
            <a:r>
              <a:rPr lang="en-US" sz="2400" dirty="0"/>
              <a:t>south as cold deep </a:t>
            </a:r>
            <a:r>
              <a:rPr lang="en-US" sz="2400" dirty="0" smtClean="0"/>
              <a:t>water</a:t>
            </a:r>
          </a:p>
          <a:p>
            <a:r>
              <a:rPr lang="en-US" sz="2400" dirty="0" smtClean="0"/>
              <a:t>Volume </a:t>
            </a:r>
            <a:r>
              <a:rPr lang="en-US" sz="2400" dirty="0"/>
              <a:t>of transport is about 17 ±4 Sv (1 Sv = 10</a:t>
            </a:r>
            <a:r>
              <a:rPr lang="en-US" sz="2400" baseline="30000" dirty="0"/>
              <a:t>6</a:t>
            </a:r>
            <a:r>
              <a:rPr lang="en-US" sz="2400" dirty="0"/>
              <a:t> </a:t>
            </a:r>
            <a:r>
              <a:rPr lang="en-US" sz="2400" dirty="0" smtClean="0"/>
              <a:t>m</a:t>
            </a:r>
            <a:r>
              <a:rPr lang="en-US" sz="2400" baseline="30000" dirty="0" smtClean="0"/>
              <a:t>3</a:t>
            </a:r>
            <a:r>
              <a:rPr lang="en-US" sz="2400" dirty="0" smtClean="0"/>
              <a:t>s</a:t>
            </a:r>
            <a:r>
              <a:rPr lang="en-US" sz="2400" baseline="30000" dirty="0" smtClean="0"/>
              <a:t>-1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Circulation </a:t>
            </a:r>
            <a:r>
              <a:rPr lang="en-US" sz="2400" dirty="0"/>
              <a:t>in the North Atlantic driven by sensitive density balance between salinity, temperature and influx of </a:t>
            </a:r>
            <a:r>
              <a:rPr lang="en-US" sz="2400" dirty="0" smtClean="0"/>
              <a:t>freshwater</a:t>
            </a:r>
            <a:endParaRPr lang="en-US" sz="24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B3B63-DF89-4CB9-BA4F-144B7F7AC51E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357" y="1983432"/>
            <a:ext cx="3478758" cy="3553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442357" y="5536584"/>
            <a:ext cx="3478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http://www.lmvp.org/Waterline/winter2003/thermohaline.htm</a:t>
            </a:r>
          </a:p>
        </p:txBody>
      </p:sp>
    </p:spTree>
    <p:extLst>
      <p:ext uri="{BB962C8B-B14F-4D97-AF65-F5344CB8AC3E}">
        <p14:creationId xmlns:p14="http://schemas.microsoft.com/office/powerpoint/2010/main" val="130233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GCM Suggests Sensitivity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General circulation model (GCM) by Geophysical Fluid Dynamics Laboratory in Princeton suggest NADW circulation is highly sensitive to freshwater </a:t>
            </a:r>
            <a:r>
              <a:rPr lang="en-US" sz="2400" dirty="0" smtClean="0"/>
              <a:t>forcing</a:t>
            </a:r>
          </a:p>
          <a:p>
            <a:pPr marL="342900" lvl="1" indent="-342900">
              <a:buFontTx/>
              <a:buChar char="•"/>
            </a:pPr>
            <a:r>
              <a:rPr lang="en-US" sz="2400" dirty="0" smtClean="0"/>
              <a:t>Some </a:t>
            </a:r>
            <a:r>
              <a:rPr lang="en-US" sz="2400" dirty="0"/>
              <a:t>models project enhanced freshwater fluxes to North Atlantic will slow or stop deep water formation if maintained long </a:t>
            </a:r>
            <a:r>
              <a:rPr lang="en-US" sz="2400" dirty="0" smtClean="0"/>
              <a:t>enough</a:t>
            </a:r>
          </a:p>
          <a:p>
            <a:pPr marL="742950" lvl="2" indent="-342900"/>
            <a:r>
              <a:rPr lang="en-US" dirty="0" smtClean="0"/>
              <a:t>0.015 </a:t>
            </a:r>
            <a:r>
              <a:rPr lang="en-US" dirty="0"/>
              <a:t>Sv delivered to the Labrador Sea sufficient to stop convection in one </a:t>
            </a:r>
            <a:r>
              <a:rPr lang="en-US" dirty="0" smtClean="0"/>
              <a:t>model (Alley </a:t>
            </a:r>
            <a:r>
              <a:rPr lang="en-US" dirty="0"/>
              <a:t>et al., </a:t>
            </a:r>
            <a:r>
              <a:rPr lang="en-US" dirty="0" smtClean="0"/>
              <a:t>1997)</a:t>
            </a:r>
          </a:p>
          <a:p>
            <a:pPr marL="742950" lvl="2" indent="-342900"/>
            <a:r>
              <a:rPr lang="en-US" dirty="0" smtClean="0"/>
              <a:t>NADW </a:t>
            </a:r>
            <a:r>
              <a:rPr lang="en-US" dirty="0"/>
              <a:t>circulation </a:t>
            </a:r>
            <a:r>
              <a:rPr lang="en-US" dirty="0" smtClean="0"/>
              <a:t>winds </a:t>
            </a:r>
            <a:r>
              <a:rPr lang="en-US" dirty="0"/>
              <a:t>down with an input of less than 0.06 Sv into the catchment area of the North Atlantic (Rahmstorf, 1995</a:t>
            </a:r>
            <a:r>
              <a:rPr lang="en-US" dirty="0" smtClean="0"/>
              <a:t>)</a:t>
            </a:r>
          </a:p>
          <a:p>
            <a:r>
              <a:rPr lang="en-US" sz="2400" dirty="0" smtClean="0"/>
              <a:t>May </a:t>
            </a:r>
            <a:r>
              <a:rPr lang="en-US" sz="2400" dirty="0"/>
              <a:t>collapse if a certain threshold is exceeded and can show hysteresis </a:t>
            </a:r>
            <a:r>
              <a:rPr lang="en-US" sz="2400" dirty="0" smtClean="0"/>
              <a:t>behavior</a:t>
            </a:r>
            <a:endParaRPr lang="en-US" sz="2400" dirty="0"/>
          </a:p>
          <a:p>
            <a:pPr marL="342900" lvl="1" indent="-342900">
              <a:buFontTx/>
              <a:buChar char="•"/>
            </a:pPr>
            <a:endParaRPr lang="en-US" sz="20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B3B63-DF89-4CB9-BA4F-144B7F7AC51E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81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Renssen (2001) Model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41" t="29936" r="9325" b="44564"/>
          <a:stretch/>
        </p:blipFill>
        <p:spPr>
          <a:xfrm>
            <a:off x="381000" y="1981200"/>
            <a:ext cx="4018439" cy="32004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B3B63-DF89-4CB9-BA4F-144B7F7AC51E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602866" y="2133600"/>
            <a:ext cx="4038600" cy="4525963"/>
          </a:xfrm>
        </p:spPr>
        <p:txBody>
          <a:bodyPr/>
          <a:lstStyle/>
          <a:p>
            <a:r>
              <a:rPr lang="en-US" sz="2400" dirty="0" smtClean="0"/>
              <a:t>Multiple </a:t>
            </a:r>
            <a:r>
              <a:rPr lang="en-US" sz="2400" dirty="0"/>
              <a:t>freshwater </a:t>
            </a:r>
            <a:r>
              <a:rPr lang="en-US" sz="2400" dirty="0" smtClean="0"/>
              <a:t>experiments</a:t>
            </a:r>
          </a:p>
          <a:p>
            <a:r>
              <a:rPr lang="en-US" sz="2400" dirty="0" smtClean="0"/>
              <a:t>Amount </a:t>
            </a:r>
            <a:r>
              <a:rPr lang="en-US" sz="2400" dirty="0"/>
              <a:t>of freshwater constant at 4.67 x 10</a:t>
            </a:r>
            <a:r>
              <a:rPr lang="en-US" sz="2400" baseline="30000" dirty="0"/>
              <a:t>14</a:t>
            </a:r>
            <a:r>
              <a:rPr lang="en-US" sz="2400" dirty="0"/>
              <a:t> </a:t>
            </a:r>
            <a:r>
              <a:rPr lang="en-US" sz="2400" dirty="0" smtClean="0"/>
              <a:t>m</a:t>
            </a:r>
            <a:r>
              <a:rPr lang="en-US" sz="2400" baseline="30000" dirty="0" smtClean="0"/>
              <a:t>3</a:t>
            </a:r>
            <a:r>
              <a:rPr lang="en-US" sz="2400" dirty="0" smtClean="0"/>
              <a:t> (~0.05 Sv)</a:t>
            </a:r>
            <a:endParaRPr lang="en-US" sz="2400" baseline="30000" dirty="0" smtClean="0"/>
          </a:p>
          <a:p>
            <a:r>
              <a:rPr lang="en-US" sz="2400" dirty="0" smtClean="0"/>
              <a:t>Timing of release varies</a:t>
            </a:r>
          </a:p>
          <a:p>
            <a:r>
              <a:rPr lang="en-US" sz="2400" dirty="0" smtClean="0"/>
              <a:t>20-year release likely trigger to 8.2 ka event</a:t>
            </a:r>
          </a:p>
          <a:p>
            <a:endParaRPr lang="en-US" baseline="30000" dirty="0"/>
          </a:p>
        </p:txBody>
      </p:sp>
      <p:sp>
        <p:nvSpPr>
          <p:cNvPr id="3" name="Rectangle 2"/>
          <p:cNvSpPr/>
          <p:nvPr/>
        </p:nvSpPr>
        <p:spPr>
          <a:xfrm>
            <a:off x="3048000" y="5181599"/>
            <a:ext cx="13885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Renssen</a:t>
            </a:r>
            <a:r>
              <a:rPr lang="en-US" sz="1400" dirty="0">
                <a:solidFill>
                  <a:schemeClr val="bg1"/>
                </a:solidFill>
              </a:rPr>
              <a:t>, </a:t>
            </a:r>
            <a:r>
              <a:rPr lang="en-US" sz="1400" dirty="0" smtClean="0">
                <a:solidFill>
                  <a:schemeClr val="bg1"/>
                </a:solidFill>
              </a:rPr>
              <a:t>2001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35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Wiersma (2011)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ECBilt-CLIO-VECODE </a:t>
            </a:r>
            <a:r>
              <a:rPr lang="en-US" dirty="0"/>
              <a:t>(version 3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3-D </a:t>
            </a:r>
            <a:r>
              <a:rPr lang="en-US" dirty="0"/>
              <a:t>climate model of intermediate complexity consisting of an atmospheric, sea-ice ocean and vegetation component with free-surface ocean general circulation model coupled to a comprehensive sea ice model with a representation of both thermodynamic and dynamic </a:t>
            </a:r>
            <a:r>
              <a:rPr lang="en-US" dirty="0" smtClean="0"/>
              <a:t>processes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B3B63-DF89-4CB9-BA4F-144B7F7AC51E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34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Wiersma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Freshwater </a:t>
            </a:r>
            <a:r>
              <a:rPr lang="en-US" sz="2800" dirty="0"/>
              <a:t>forcing in Labrador Sea produced a temperature anomaly over central Greenland in agreement with that observed during the 8.2 ka </a:t>
            </a:r>
            <a:r>
              <a:rPr lang="en-US" sz="2800" dirty="0" smtClean="0"/>
              <a:t>event</a:t>
            </a:r>
            <a:endParaRPr lang="en-US" sz="2800" dirty="0"/>
          </a:p>
          <a:p>
            <a:r>
              <a:rPr lang="en-US" sz="2800" dirty="0"/>
              <a:t>Detectable temperature response to a freshwater forcing is not synchronous, lags mostly in the order of decades</a:t>
            </a:r>
          </a:p>
          <a:p>
            <a:pPr lvl="1"/>
            <a:r>
              <a:rPr lang="en-US" sz="2400" dirty="0"/>
              <a:t>Delayed response over Greenland of 30 </a:t>
            </a:r>
            <a:r>
              <a:rPr lang="en-US" sz="2400" dirty="0" smtClean="0"/>
              <a:t>years</a:t>
            </a:r>
          </a:p>
          <a:p>
            <a:pPr lvl="1"/>
            <a:r>
              <a:rPr lang="en-US" sz="2400" dirty="0"/>
              <a:t>Simulation suggests a delay of more than 50 years of detectable cooling over </a:t>
            </a:r>
            <a:r>
              <a:rPr lang="en-US" sz="2400" dirty="0" smtClean="0"/>
              <a:t>Asia</a:t>
            </a:r>
            <a:endParaRPr lang="en-US" sz="24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B3B63-DF89-4CB9-BA4F-144B7F7AC51E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91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8458200" cy="4525963"/>
          </a:xfrm>
        </p:spPr>
        <p:txBody>
          <a:bodyPr/>
          <a:lstStyle/>
          <a:p>
            <a:r>
              <a:rPr lang="en-US" sz="2400" dirty="0" smtClean="0"/>
              <a:t>Lag due to an </a:t>
            </a:r>
            <a:r>
              <a:rPr lang="en-US" sz="2400" dirty="0"/>
              <a:t>initial decadal </a:t>
            </a:r>
            <a:r>
              <a:rPr lang="en-US" sz="2400" dirty="0" smtClean="0"/>
              <a:t>warming</a:t>
            </a:r>
          </a:p>
          <a:p>
            <a:pPr lvl="1"/>
            <a:r>
              <a:rPr lang="en-US" sz="2000" dirty="0" smtClean="0"/>
              <a:t>brief </a:t>
            </a:r>
            <a:r>
              <a:rPr lang="en-US" sz="2000" dirty="0"/>
              <a:t>westward shift of </a:t>
            </a:r>
            <a:r>
              <a:rPr lang="en-US" sz="2000" dirty="0" smtClean="0"/>
              <a:t>deep-water </a:t>
            </a:r>
            <a:r>
              <a:rPr lang="en-US" sz="2000" dirty="0"/>
              <a:t>formation from just south of Svalbard to north of </a:t>
            </a:r>
            <a:r>
              <a:rPr lang="en-US" sz="2000" dirty="0" smtClean="0"/>
              <a:t>Iceland</a:t>
            </a:r>
          </a:p>
          <a:p>
            <a:pPr lvl="1"/>
            <a:r>
              <a:rPr lang="en-US" sz="2000" dirty="0" smtClean="0"/>
              <a:t>brings </a:t>
            </a:r>
            <a:r>
              <a:rPr lang="en-US" sz="2000" dirty="0"/>
              <a:t>additional heat to </a:t>
            </a:r>
            <a:r>
              <a:rPr lang="en-US" sz="2000" dirty="0" smtClean="0"/>
              <a:t>Greenland (Wiersma, 2011, Renssen, 2001)</a:t>
            </a:r>
          </a:p>
          <a:p>
            <a:r>
              <a:rPr lang="en-US" sz="2400" dirty="0" smtClean="0"/>
              <a:t>Substantial </a:t>
            </a:r>
            <a:r>
              <a:rPr lang="en-US" sz="2400" dirty="0"/>
              <a:t>increase in sea-ice coverage, with most of the Nordic Seas and the Denmark Strait becoming perennially ice </a:t>
            </a:r>
            <a:r>
              <a:rPr lang="en-US" sz="2400" dirty="0" smtClean="0"/>
              <a:t>covered (</a:t>
            </a:r>
            <a:r>
              <a:rPr lang="en-US" sz="2400" dirty="0"/>
              <a:t>Renssen, 2001</a:t>
            </a:r>
            <a:r>
              <a:rPr lang="en-US" sz="2400" dirty="0" smtClean="0"/>
              <a:t>)</a:t>
            </a:r>
            <a:endParaRPr lang="en-US" sz="2400" dirty="0"/>
          </a:p>
          <a:p>
            <a:r>
              <a:rPr lang="en-US" sz="2400" dirty="0"/>
              <a:t>Sea-ice cover causes a considerable cooling of the lower atmosphere over the Nordic Seas and adjacent </a:t>
            </a:r>
            <a:r>
              <a:rPr lang="en-US" sz="2400" dirty="0" smtClean="0"/>
              <a:t>landmasses </a:t>
            </a:r>
            <a:r>
              <a:rPr lang="en-US" sz="2400" dirty="0"/>
              <a:t>(Renssen, 2001)</a:t>
            </a:r>
          </a:p>
          <a:p>
            <a:endParaRPr lang="en-US" sz="2400" dirty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B3B63-DF89-4CB9-BA4F-144B7F7AC51E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164"/>
          <a:stretch/>
        </p:blipFill>
        <p:spPr bwMode="auto">
          <a:xfrm>
            <a:off x="2362200" y="1257782"/>
            <a:ext cx="4229100" cy="1279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646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Evidence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Nova Scotia Lake Deposits</a:t>
            </a:r>
          </a:p>
          <a:p>
            <a:pPr lvl="1"/>
            <a:r>
              <a:rPr lang="en-US" sz="2400" dirty="0" smtClean="0"/>
              <a:t>Not conclusive – too short of an event/too subtle a signal? (Spooner, 2002)</a:t>
            </a:r>
          </a:p>
          <a:p>
            <a:r>
              <a:rPr lang="en-US" sz="2400" dirty="0" smtClean="0"/>
              <a:t>Western Ireland Peat</a:t>
            </a:r>
          </a:p>
          <a:p>
            <a:pPr lvl="1"/>
            <a:r>
              <a:rPr lang="en-US" sz="2400" dirty="0" smtClean="0"/>
              <a:t>Dryer and cooler conditions in pollen record dated to 7740 yr BP and 7220 yr BP (Head, 2007) – dating errors?</a:t>
            </a:r>
          </a:p>
          <a:p>
            <a:r>
              <a:rPr lang="en-US" sz="2400" dirty="0"/>
              <a:t>T</a:t>
            </a:r>
            <a:r>
              <a:rPr lang="en-US" sz="2400" dirty="0" smtClean="0"/>
              <a:t>oo </a:t>
            </a:r>
            <a:r>
              <a:rPr lang="en-US" sz="2400" dirty="0"/>
              <a:t>few high-resolution records from the Southern Hemisphere to determine whether climate changed </a:t>
            </a:r>
            <a:r>
              <a:rPr lang="en-US" sz="2400" dirty="0" smtClean="0"/>
              <a:t>there (NOAA)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B3B63-DF89-4CB9-BA4F-144B7F7AC51E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66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Alternatives to Freshwater Flux?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Millennial-scale </a:t>
            </a:r>
            <a:r>
              <a:rPr lang="en-US" sz="2800" dirty="0"/>
              <a:t>cooling trend started a few centuries earlier than the 8.2 ka event (Kobashia et al., </a:t>
            </a:r>
            <a:r>
              <a:rPr lang="en-US" sz="2800" dirty="0" smtClean="0"/>
              <a:t>2007)</a:t>
            </a:r>
            <a:endParaRPr lang="en-US" sz="2800" dirty="0"/>
          </a:p>
          <a:p>
            <a:r>
              <a:rPr lang="en-US" sz="2800" dirty="0" smtClean="0"/>
              <a:t>A </a:t>
            </a:r>
            <a:r>
              <a:rPr lang="en-US" sz="2800" dirty="0"/>
              <a:t>minor solar minimum coinciding with the 8.2 ka </a:t>
            </a:r>
            <a:r>
              <a:rPr lang="en-US" sz="2800" dirty="0" smtClean="0"/>
              <a:t>event, forcing </a:t>
            </a:r>
            <a:r>
              <a:rPr lang="en-US" sz="2800" dirty="0"/>
              <a:t>the system to cross a </a:t>
            </a:r>
            <a:r>
              <a:rPr lang="en-US" sz="2800" dirty="0" smtClean="0"/>
              <a:t>threshold, triggering </a:t>
            </a:r>
            <a:r>
              <a:rPr lang="en-US" sz="2800" dirty="0"/>
              <a:t>the 8.2 ka event (Kobashia et al., </a:t>
            </a:r>
            <a:r>
              <a:rPr lang="en-US" sz="2800" dirty="0" smtClean="0"/>
              <a:t>2007)</a:t>
            </a:r>
          </a:p>
          <a:p>
            <a:r>
              <a:rPr lang="en-US" sz="2800" dirty="0" smtClean="0"/>
              <a:t>Or…?</a:t>
            </a:r>
            <a:endParaRPr lang="en-US" sz="28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B3B63-DF89-4CB9-BA4F-144B7F7AC51E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48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Relevance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sz="2800" dirty="0" smtClean="0"/>
              <a:t>Freshwater </a:t>
            </a:r>
            <a:r>
              <a:rPr lang="en-US" sz="2800" dirty="0"/>
              <a:t>fluxes of similar magnitude may occur in </a:t>
            </a:r>
            <a:r>
              <a:rPr lang="en-US" sz="2800" dirty="0" smtClean="0"/>
              <a:t>future</a:t>
            </a:r>
          </a:p>
          <a:p>
            <a:pPr lvl="1"/>
            <a:r>
              <a:rPr lang="en-US" sz="2400" dirty="0"/>
              <a:t>Global warming of 3°C </a:t>
            </a:r>
            <a:r>
              <a:rPr lang="en-US" sz="2400" dirty="0" smtClean="0"/>
              <a:t>in </a:t>
            </a:r>
            <a:r>
              <a:rPr lang="en-US" sz="2400" dirty="0"/>
              <a:t>response to doubling atmospheric CO</a:t>
            </a:r>
            <a:r>
              <a:rPr lang="en-US" sz="2400" baseline="-25000" dirty="0"/>
              <a:t>2</a:t>
            </a:r>
            <a:r>
              <a:rPr lang="en-US" sz="2400" dirty="0"/>
              <a:t> could increase total freshwater flux from Greenland ice sheet by 0.02 Sv and maintain the level over centuries (Alley et al., 1997)</a:t>
            </a:r>
          </a:p>
          <a:p>
            <a:pPr lvl="1"/>
            <a:r>
              <a:rPr lang="en-US" sz="2400" dirty="0"/>
              <a:t>Enhanced high latitude precipitation and sea ice melting in response to warming might cause an increase of similar magnitude in freshwater flux to North Atlantic (Alley et al., 1997</a:t>
            </a:r>
            <a:r>
              <a:rPr lang="en-US" sz="2400" dirty="0" smtClean="0"/>
              <a:t>)</a:t>
            </a:r>
          </a:p>
          <a:p>
            <a:r>
              <a:rPr lang="en-US" sz="2800" dirty="0"/>
              <a:t>Freshwater flux at the right time, right place could trigger abrupt climate change (Alley et al., 1997)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65FDE-0F32-4C8F-961B-B402FC8ED212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59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GISP2 Ice Core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143854" y="1192014"/>
            <a:ext cx="4801576" cy="4846003"/>
          </a:xfrm>
        </p:spPr>
        <p:txBody>
          <a:bodyPr/>
          <a:lstStyle/>
          <a:p>
            <a:r>
              <a:rPr lang="en-US" sz="1800" dirty="0" smtClean="0"/>
              <a:t>Identified in lacustrine sedimentary sequences in northern Sweden in 1976 (Head, 2007); found in Greenland ice core</a:t>
            </a:r>
          </a:p>
          <a:p>
            <a:r>
              <a:rPr lang="en-US" sz="1800" dirty="0" smtClean="0"/>
              <a:t>Background </a:t>
            </a:r>
            <a:r>
              <a:rPr lang="en-US" sz="1800" dirty="0"/>
              <a:t>climate was </a:t>
            </a:r>
            <a:r>
              <a:rPr lang="en-US" sz="1800" dirty="0" smtClean="0"/>
              <a:t>“stable” when --</a:t>
            </a:r>
          </a:p>
          <a:p>
            <a:pPr lvl="1"/>
            <a:r>
              <a:rPr lang="en-US" sz="1800" dirty="0" smtClean="0"/>
              <a:t>Temperature </a:t>
            </a:r>
            <a:r>
              <a:rPr lang="en-US" sz="1800" dirty="0"/>
              <a:t>dropped by 4–8° C in central </a:t>
            </a:r>
            <a:r>
              <a:rPr lang="en-US" sz="1800" dirty="0" smtClean="0"/>
              <a:t>Greenland, 1.5–3°C </a:t>
            </a:r>
            <a:r>
              <a:rPr lang="en-US" sz="1800" dirty="0"/>
              <a:t>at marine and terrestrial sites around the northeastern North Atlantic Ocean (Barber, 1999</a:t>
            </a:r>
            <a:r>
              <a:rPr lang="en-US" sz="1800" dirty="0" smtClean="0"/>
              <a:t>)</a:t>
            </a:r>
          </a:p>
          <a:p>
            <a:pPr marL="742950" lvl="2" indent="-342900"/>
            <a:r>
              <a:rPr lang="en-US" sz="1800" dirty="0"/>
              <a:t>Snow accumulation </a:t>
            </a:r>
            <a:r>
              <a:rPr lang="en-US" sz="1800" dirty="0" smtClean="0"/>
              <a:t>decreased</a:t>
            </a:r>
          </a:p>
          <a:p>
            <a:pPr marL="742950" lvl="2" indent="-342900"/>
            <a:r>
              <a:rPr lang="en-US" sz="1800" dirty="0" smtClean="0"/>
              <a:t>Precipitation </a:t>
            </a:r>
            <a:r>
              <a:rPr lang="en-US" sz="1800" dirty="0"/>
              <a:t>of chemical impurities increased, forest fires more frequent (Clarke, 2003</a:t>
            </a:r>
            <a:r>
              <a:rPr lang="en-US" sz="1800" dirty="0" smtClean="0"/>
              <a:t>)</a:t>
            </a:r>
          </a:p>
          <a:p>
            <a:pPr marL="742950" lvl="2" indent="-342900"/>
            <a:r>
              <a:rPr lang="en-US" sz="1800" dirty="0" smtClean="0"/>
              <a:t>The event lasted </a:t>
            </a:r>
            <a:r>
              <a:rPr lang="en-US" sz="1800" dirty="0"/>
              <a:t>for </a:t>
            </a:r>
            <a:r>
              <a:rPr lang="en-US" sz="1800" dirty="0" smtClean="0"/>
              <a:t>100-200 </a:t>
            </a:r>
            <a:r>
              <a:rPr lang="en-US" sz="1800" dirty="0"/>
              <a:t>years (Clarke, 2003)</a:t>
            </a:r>
            <a:endParaRPr lang="en-US" sz="1800" dirty="0" smtClean="0"/>
          </a:p>
          <a:p>
            <a:pPr marL="342900" lvl="1" indent="-342900">
              <a:buFontTx/>
              <a:buChar char="•"/>
            </a:pPr>
            <a:r>
              <a:rPr lang="en-US" sz="1800" dirty="0"/>
              <a:t>Largest abrupt climate change in the last 10,000 years (Kobashia </a:t>
            </a:r>
            <a:r>
              <a:rPr lang="en-US" sz="1800" i="1" dirty="0"/>
              <a:t>et al.,</a:t>
            </a:r>
            <a:r>
              <a:rPr lang="en-US" sz="1800" dirty="0"/>
              <a:t> 2007</a:t>
            </a:r>
            <a:r>
              <a:rPr lang="en-US" sz="1800" dirty="0" smtClean="0"/>
              <a:t>)</a:t>
            </a:r>
            <a:endParaRPr lang="en-US" sz="1800" dirty="0"/>
          </a:p>
          <a:p>
            <a:pPr marL="0" indent="0">
              <a:buNone/>
            </a:pPr>
            <a:endParaRPr lang="en-US" sz="1600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C3BCD-2FB3-48DC-9DB0-CBC1C7893F0D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1" t="50000" r="36635" b="4889"/>
          <a:stretch/>
        </p:blipFill>
        <p:spPr>
          <a:xfrm>
            <a:off x="228600" y="1524000"/>
            <a:ext cx="3915254" cy="37490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29127" y="5273040"/>
            <a:ext cx="1614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1"/>
                </a:solidFill>
              </a:rPr>
              <a:t>Alley et al., 1997 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53484" y="1699260"/>
            <a:ext cx="242116" cy="3276600"/>
          </a:xfrm>
          <a:prstGeom prst="rect">
            <a:avLst/>
          </a:prstGeom>
          <a:solidFill>
            <a:srgbClr val="FFC0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9978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34000"/>
          </a:xfrm>
        </p:spPr>
        <p:txBody>
          <a:bodyPr/>
          <a:lstStyle/>
          <a:p>
            <a:pPr marL="0" indent="-457200">
              <a:spcAft>
                <a:spcPts val="600"/>
              </a:spcAft>
              <a:buNone/>
            </a:pPr>
            <a:r>
              <a:rPr lang="en-US" sz="900" dirty="0" smtClean="0"/>
              <a:t>Alley</a:t>
            </a:r>
            <a:r>
              <a:rPr lang="en-US" sz="900" dirty="0"/>
              <a:t>, R.B., Mayewski, P.A., Sowers, T., Stuiver, M., Taylor K.C., Clark P.U., 1997, Holocene climate instability:  A prominent, widespread event 8200 yr ago: Geology v. 25, n. 6, p. 483-486.</a:t>
            </a:r>
          </a:p>
          <a:p>
            <a:pPr marL="0" indent="-457200">
              <a:spcAft>
                <a:spcPts val="600"/>
              </a:spcAft>
              <a:buNone/>
            </a:pPr>
            <a:r>
              <a:rPr lang="en-US" sz="900" dirty="0" smtClean="0"/>
              <a:t>Barber</a:t>
            </a:r>
            <a:r>
              <a:rPr lang="en-US" sz="900" dirty="0"/>
              <a:t>, D. C., Dyke, A., Hillaire-Marcel, C., Jennings, A. E., Andrews, J. T., Kerwin, M. W., Bilodeau, G., McNeely, R., Southon, J., Morehead, M. D., Gagnon, J. M., 1999, Forcing of the cold event of 8,200 years ago by catastrophic drainage of Laurentide lakes: Nature v. 400, p. 344–348.</a:t>
            </a:r>
          </a:p>
          <a:p>
            <a:pPr marL="0" indent="-457200">
              <a:spcAft>
                <a:spcPts val="600"/>
              </a:spcAft>
              <a:buNone/>
            </a:pPr>
            <a:r>
              <a:rPr lang="en-US" sz="900" dirty="0" smtClean="0"/>
              <a:t>Clarke</a:t>
            </a:r>
            <a:r>
              <a:rPr lang="en-US" sz="900" dirty="0"/>
              <a:t>, G., Leverington, D. W., Teller, J. T., Dyke, A. S., 2004, Paleohydraulics of the last outburst flood from glacial Lake Agassiz and the 8200 BP cold event:  Quaternary Science Reviews v. 23, p. 389–407</a:t>
            </a:r>
          </a:p>
          <a:p>
            <a:pPr marL="0" indent="-457200">
              <a:spcAft>
                <a:spcPts val="600"/>
              </a:spcAft>
              <a:buNone/>
            </a:pPr>
            <a:r>
              <a:rPr lang="en-US" sz="900" dirty="0" smtClean="0"/>
              <a:t>Clarke</a:t>
            </a:r>
            <a:r>
              <a:rPr lang="en-US" sz="900" dirty="0"/>
              <a:t>, G., Leverington, D., Teller, J., Dyke, A., 2003, Superlakes, Megafloods, and Abrupt Climate Change:  Science v. 301, p. 922-923.</a:t>
            </a:r>
          </a:p>
          <a:p>
            <a:pPr marL="0" indent="-457200">
              <a:spcAft>
                <a:spcPts val="600"/>
              </a:spcAft>
              <a:buNone/>
            </a:pPr>
            <a:r>
              <a:rPr lang="en-US" sz="900" dirty="0" smtClean="0"/>
              <a:t>Head</a:t>
            </a:r>
            <a:r>
              <a:rPr lang="en-US" sz="900" dirty="0"/>
              <a:t>, K., T</a:t>
            </a:r>
            <a:r>
              <a:rPr lang="en-US" sz="900" dirty="0" smtClean="0"/>
              <a:t>urney</a:t>
            </a:r>
            <a:r>
              <a:rPr lang="en-US" sz="900" dirty="0"/>
              <a:t>, C.S.M., Pilcher, J.R., Palmer, J.G., Baillie, M.G.L., 2007, Problems with identifying the ‘8200-year cold event’ in terrestrial records of the Atlantic seaboard:  a case study from Dooagh, Achil Island, Ireland:  Journal of Quaternary Science v. 22, n. 1, p. 65-75.</a:t>
            </a:r>
          </a:p>
          <a:p>
            <a:pPr marL="0" indent="-457200">
              <a:spcAft>
                <a:spcPts val="600"/>
              </a:spcAft>
              <a:buNone/>
            </a:pPr>
            <a:r>
              <a:rPr lang="en-US" sz="900" dirty="0" smtClean="0"/>
              <a:t>Keigwin</a:t>
            </a:r>
            <a:r>
              <a:rPr lang="en-US" sz="900" dirty="0"/>
              <a:t>, L. D., Sachs, J. P., Rosenthal, Y., Boyle, E. A., 2005, The 8200 year BP event in the slope water system, western subpolar North Atlantic: Paleoceanography v. 20, p. 1–14.</a:t>
            </a:r>
          </a:p>
          <a:p>
            <a:pPr marL="0" indent="-457200">
              <a:spcAft>
                <a:spcPts val="600"/>
              </a:spcAft>
              <a:buNone/>
            </a:pPr>
            <a:r>
              <a:rPr lang="en-US" sz="900" dirty="0" smtClean="0"/>
              <a:t>Kleiven</a:t>
            </a:r>
            <a:r>
              <a:rPr lang="en-US" sz="900" dirty="0"/>
              <a:t>, H.F., Kissel, C., Laj, C., Ninnemann, U.S., Richter, T.O., Cortijo, E., 2008, Reduced North Atlantic Deep Water Coeval with the Glacial Lake Agassiz Freshwater Outburst:  Science v. 319, p. 60–64.</a:t>
            </a:r>
          </a:p>
          <a:p>
            <a:pPr marL="0" indent="-457200">
              <a:spcAft>
                <a:spcPts val="600"/>
              </a:spcAft>
              <a:buNone/>
            </a:pPr>
            <a:r>
              <a:rPr lang="en-US" sz="900" dirty="0" smtClean="0"/>
              <a:t>Klitgaard-Kristensen</a:t>
            </a:r>
            <a:r>
              <a:rPr lang="en-US" sz="900" dirty="0"/>
              <a:t>, D., Sejrup, H. P., Haflidason, H., Johnsen, S., Spurk, M., 1998, A regional 8200 cal. yr BP cooling event in northwest Europe, induced by final stages of the Laurentide ice-sheet deglaciation? Journal of Quaternary Science v. 13, p. 165–169.</a:t>
            </a:r>
          </a:p>
          <a:p>
            <a:pPr marL="0" indent="-457200">
              <a:spcAft>
                <a:spcPts val="600"/>
              </a:spcAft>
              <a:buNone/>
            </a:pPr>
            <a:r>
              <a:rPr lang="en-US" sz="900" dirty="0" smtClean="0"/>
              <a:t>Kobashia</a:t>
            </a:r>
            <a:r>
              <a:rPr lang="en-US" sz="900" dirty="0"/>
              <a:t>, T., Severinghaus, J. P., Brook, E. J., Barnolac, J., Grachev, A. M., 2007, Precise timing and characterization of abrupt climate change 8200 years ago from air trapped in polar ice:  Quaternary Science Reviews v. 26, p. 1212–1222</a:t>
            </a:r>
            <a:r>
              <a:rPr lang="en-US" sz="900" dirty="0" smtClean="0"/>
              <a:t>.</a:t>
            </a:r>
          </a:p>
          <a:p>
            <a:pPr marL="0" indent="-457200">
              <a:spcAft>
                <a:spcPts val="600"/>
              </a:spcAft>
              <a:buNone/>
            </a:pPr>
            <a:r>
              <a:rPr lang="en-US" sz="900" dirty="0" smtClean="0"/>
              <a:t>Legrand</a:t>
            </a:r>
            <a:r>
              <a:rPr lang="en-US" sz="900" dirty="0"/>
              <a:t>, M., Mayewski, P. A., 1997, Glaciochemistry of polar ice cores: A review:  DigitalCommons@UMaine, available at </a:t>
            </a:r>
            <a:r>
              <a:rPr lang="en-US" sz="900" u="sng" dirty="0">
                <a:hlinkClick r:id="rId2"/>
              </a:rPr>
              <a:t>http://digitalcommons.library.umaine.edu/cgi/viewcontent.cgi?article=1276&amp;context=ers_facpub</a:t>
            </a:r>
            <a:r>
              <a:rPr lang="en-US" sz="900" dirty="0"/>
              <a:t>, accessed 10/28/2012.</a:t>
            </a:r>
          </a:p>
          <a:p>
            <a:pPr marL="0" indent="-457200">
              <a:spcAft>
                <a:spcPts val="600"/>
              </a:spcAft>
              <a:buNone/>
            </a:pPr>
            <a:r>
              <a:rPr lang="en-US" sz="900" dirty="0" smtClean="0"/>
              <a:t>Leverington</a:t>
            </a:r>
            <a:r>
              <a:rPr lang="en-US" sz="900" dirty="0"/>
              <a:t>, D. W., Mann, J. D., Teller, J. T., 2002, Changes in the Bathymetry and Volume of Glacial Lake Agassiz between 9200 and 7700 14C yr B.P.:  Quaternary Research v. 57, p. 244–252.</a:t>
            </a:r>
          </a:p>
          <a:p>
            <a:pPr marL="0" indent="-457200">
              <a:spcAft>
                <a:spcPts val="600"/>
              </a:spcAft>
              <a:buNone/>
            </a:pPr>
            <a:r>
              <a:rPr lang="en-US" sz="900" dirty="0" smtClean="0"/>
              <a:t>NOAA </a:t>
            </a:r>
            <a:r>
              <a:rPr lang="en-US" sz="900" dirty="0"/>
              <a:t>National Climatic Data Center, 2008, Post-glacial cooling 8,200 Years Ago, available at http://www.ncdc.noaa.gov/paleo/abrupt/data5.html, accessed 10/27/2012.</a:t>
            </a:r>
          </a:p>
          <a:p>
            <a:pPr marL="0" indent="-457200">
              <a:spcAft>
                <a:spcPts val="600"/>
              </a:spcAft>
              <a:buNone/>
            </a:pPr>
            <a:r>
              <a:rPr lang="en-US" sz="900" dirty="0" smtClean="0"/>
              <a:t>Rahmstorf</a:t>
            </a:r>
            <a:r>
              <a:rPr lang="en-US" sz="900" dirty="0"/>
              <a:t>, S., 1995, Bifurcations of the Atlantic thermohaline circulation in response to changes in the hydrological cycle: Nature v. 378, p. 145–149.</a:t>
            </a:r>
          </a:p>
          <a:p>
            <a:pPr marL="0" indent="-457200">
              <a:spcAft>
                <a:spcPts val="600"/>
              </a:spcAft>
              <a:buNone/>
            </a:pPr>
            <a:r>
              <a:rPr lang="en-US" sz="900" dirty="0" smtClean="0"/>
              <a:t>Renssen</a:t>
            </a:r>
            <a:r>
              <a:rPr lang="en-US" sz="900" dirty="0"/>
              <a:t>, H., Goosse, H., Fichefet, T., Campin, J.M., 2001, The 8.2 kyr BP event simulated by a global atmosphere-sea-ice-ocean model:  Geophysical Research Letters, v. 28, n. 8, p. 1567-1570.</a:t>
            </a:r>
          </a:p>
          <a:p>
            <a:pPr marL="0" indent="-457200">
              <a:spcAft>
                <a:spcPts val="600"/>
              </a:spcAft>
              <a:buNone/>
            </a:pPr>
            <a:r>
              <a:rPr lang="en-US" sz="900" dirty="0" smtClean="0"/>
              <a:t>Spooner</a:t>
            </a:r>
            <a:r>
              <a:rPr lang="en-US" sz="900" dirty="0"/>
              <a:t>, I., Douglas, M.S.V., Terrusi, L., 2002, Multiproxy evidence of an early Holocene (8.2 kyr) climate oscillation in central Nova Scotia, Canada:  Journal of Quaternary Science v. 7, n. 17, p. 639-645.</a:t>
            </a:r>
          </a:p>
          <a:p>
            <a:endParaRPr lang="en-US" sz="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C3BCD-2FB3-48DC-9DB0-CBC1C7893F0D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82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Near-Global Event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6" t="3999" r="37203" b="72223"/>
          <a:stretch/>
        </p:blipFill>
        <p:spPr>
          <a:xfrm>
            <a:off x="2071501" y="2507150"/>
            <a:ext cx="5000998" cy="25603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88252" y="5067470"/>
            <a:ext cx="1614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1"/>
                </a:solidFill>
              </a:rPr>
              <a:t>Alley et al., 1997 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C3BCD-2FB3-48DC-9DB0-CBC1C7893F0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102979" y="3080318"/>
            <a:ext cx="1981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Weakened Asian Monsoon </a:t>
            </a:r>
            <a:r>
              <a:rPr lang="en-US" dirty="0" smtClean="0">
                <a:solidFill>
                  <a:schemeClr val="bg1"/>
                </a:solidFill>
              </a:rPr>
              <a:t>(from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speleothems of Dongge </a:t>
            </a:r>
            <a:r>
              <a:rPr lang="en-US" dirty="0" smtClean="0">
                <a:solidFill>
                  <a:schemeClr val="bg1"/>
                </a:solidFill>
              </a:rPr>
              <a:t>Cave, </a:t>
            </a:r>
            <a:r>
              <a:rPr lang="en-US" dirty="0">
                <a:solidFill>
                  <a:schemeClr val="bg1"/>
                </a:solidFill>
              </a:rPr>
              <a:t>southern </a:t>
            </a:r>
            <a:r>
              <a:rPr lang="en-US" dirty="0" smtClean="0">
                <a:solidFill>
                  <a:schemeClr val="bg1"/>
                </a:solidFill>
              </a:rPr>
              <a:t>China)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-72390" y="3218818"/>
            <a:ext cx="20802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Southward </a:t>
            </a:r>
            <a:r>
              <a:rPr lang="en-US" dirty="0">
                <a:solidFill>
                  <a:schemeClr val="bg1"/>
                </a:solidFill>
              </a:rPr>
              <a:t>shift of</a:t>
            </a:r>
          </a:p>
          <a:p>
            <a:pPr algn="r"/>
            <a:r>
              <a:rPr lang="en-US" dirty="0" smtClean="0">
                <a:solidFill>
                  <a:schemeClr val="bg1"/>
                </a:solidFill>
              </a:rPr>
              <a:t>the ITCZ </a:t>
            </a:r>
            <a:r>
              <a:rPr lang="en-US" dirty="0">
                <a:solidFill>
                  <a:schemeClr val="bg1"/>
                </a:solidFill>
              </a:rPr>
              <a:t>inferred from the Cariaco Basin </a:t>
            </a:r>
            <a:r>
              <a:rPr lang="en-US" dirty="0" smtClean="0">
                <a:solidFill>
                  <a:schemeClr val="bg1"/>
                </a:solidFill>
              </a:rPr>
              <a:t>record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67300" y="1762303"/>
            <a:ext cx="3848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European </a:t>
            </a:r>
            <a:r>
              <a:rPr lang="en-US" dirty="0">
                <a:solidFill>
                  <a:schemeClr val="bg1"/>
                </a:solidFill>
              </a:rPr>
              <a:t>region </a:t>
            </a:r>
            <a:r>
              <a:rPr lang="en-US" dirty="0" smtClean="0">
                <a:solidFill>
                  <a:schemeClr val="bg1"/>
                </a:solidFill>
              </a:rPr>
              <a:t>experienced strong cooling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246120" y="5332738"/>
            <a:ext cx="3299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Sahara </a:t>
            </a:r>
            <a:r>
              <a:rPr lang="en-US" dirty="0" smtClean="0">
                <a:solidFill>
                  <a:schemeClr val="bg1"/>
                </a:solidFill>
              </a:rPr>
              <a:t>experienced </a:t>
            </a:r>
            <a:r>
              <a:rPr lang="en-US" dirty="0">
                <a:solidFill>
                  <a:schemeClr val="bg1"/>
                </a:solidFill>
              </a:rPr>
              <a:t>drying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62890" y="1752600"/>
            <a:ext cx="3489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Cooling </a:t>
            </a:r>
            <a:r>
              <a:rPr lang="en-US" dirty="0" smtClean="0">
                <a:solidFill>
                  <a:schemeClr val="bg1"/>
                </a:solidFill>
              </a:rPr>
              <a:t>in </a:t>
            </a:r>
            <a:r>
              <a:rPr lang="en-US" dirty="0">
                <a:solidFill>
                  <a:schemeClr val="bg1"/>
                </a:solidFill>
              </a:rPr>
              <a:t>North America, with drying in the US Great </a:t>
            </a:r>
            <a:r>
              <a:rPr lang="en-US" dirty="0" smtClean="0">
                <a:solidFill>
                  <a:schemeClr val="bg1"/>
                </a:solidFill>
              </a:rPr>
              <a:t>Plains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605654" y="3581400"/>
            <a:ext cx="6096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563498" y="2716636"/>
            <a:ext cx="503802" cy="3463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309485" y="3408218"/>
            <a:ext cx="458002" cy="3463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436831" y="3453070"/>
            <a:ext cx="416365" cy="3463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610658" y="3655772"/>
            <a:ext cx="284384" cy="2602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936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to Address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this </a:t>
            </a:r>
            <a:r>
              <a:rPr lang="en-US" dirty="0" smtClean="0"/>
              <a:t>a synchronous event?</a:t>
            </a:r>
          </a:p>
          <a:p>
            <a:pPr lvl="1"/>
            <a:r>
              <a:rPr lang="en-US" dirty="0" smtClean="0"/>
              <a:t>Evidence from ice cores</a:t>
            </a:r>
          </a:p>
          <a:p>
            <a:r>
              <a:rPr lang="en-US" dirty="0" smtClean="0"/>
              <a:t>What triggered the event?</a:t>
            </a:r>
          </a:p>
          <a:p>
            <a:pPr lvl="1"/>
            <a:r>
              <a:rPr lang="en-US" dirty="0" smtClean="0"/>
              <a:t>Freshwater forcing</a:t>
            </a:r>
          </a:p>
          <a:p>
            <a:r>
              <a:rPr lang="en-US" dirty="0" smtClean="0"/>
              <a:t>What was the impact of the event?</a:t>
            </a:r>
          </a:p>
          <a:p>
            <a:pPr lvl="1"/>
            <a:r>
              <a:rPr lang="en-US" dirty="0" smtClean="0"/>
              <a:t>THC sensitivity</a:t>
            </a:r>
          </a:p>
          <a:p>
            <a:r>
              <a:rPr lang="en-US" dirty="0" smtClean="0"/>
              <a:t>Uncertainties?</a:t>
            </a:r>
          </a:p>
          <a:p>
            <a:pPr lvl="1"/>
            <a:r>
              <a:rPr lang="en-US" dirty="0" smtClean="0"/>
              <a:t>Lack of uniform record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74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Ice Core Record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59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Ice Core Records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114800" cy="4525963"/>
          </a:xfrm>
        </p:spPr>
        <p:txBody>
          <a:bodyPr/>
          <a:lstStyle/>
          <a:p>
            <a:r>
              <a:rPr lang="en-US" sz="2400" dirty="0" smtClean="0"/>
              <a:t>Local Conditions</a:t>
            </a:r>
          </a:p>
          <a:p>
            <a:pPr lvl="1"/>
            <a:r>
              <a:rPr lang="en-US" sz="2400" dirty="0" smtClean="0"/>
              <a:t>Temperature (</a:t>
            </a:r>
            <a:r>
              <a:rPr lang="en-US" sz="2400" baseline="30000" dirty="0" smtClean="0"/>
              <a:t>18</a:t>
            </a:r>
            <a:r>
              <a:rPr lang="en-US" sz="2400" dirty="0" smtClean="0"/>
              <a:t>O)</a:t>
            </a:r>
          </a:p>
          <a:p>
            <a:pPr lvl="1"/>
            <a:r>
              <a:rPr lang="en-US" sz="2400" dirty="0" smtClean="0"/>
              <a:t>Snow accumulation (layer thickness)</a:t>
            </a:r>
          </a:p>
          <a:p>
            <a:r>
              <a:rPr lang="en-US" sz="2400" dirty="0" smtClean="0"/>
              <a:t>Regional</a:t>
            </a:r>
          </a:p>
          <a:p>
            <a:pPr lvl="1"/>
            <a:r>
              <a:rPr lang="en-US" sz="2400" dirty="0" smtClean="0"/>
              <a:t>Wind-blown sea salt (Cl</a:t>
            </a:r>
            <a:r>
              <a:rPr lang="en-US" sz="2400" baseline="30000" dirty="0" smtClean="0"/>
              <a:t>-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smtClean="0"/>
              <a:t>Continental dust (Ca</a:t>
            </a:r>
            <a:r>
              <a:rPr lang="en-US" sz="2400" baseline="30000" dirty="0"/>
              <a:t>2</a:t>
            </a:r>
            <a:r>
              <a:rPr lang="en-US" sz="2400" baseline="30000" dirty="0" smtClean="0"/>
              <a:t>+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Hemispheric or Global</a:t>
            </a:r>
          </a:p>
          <a:p>
            <a:pPr lvl="1"/>
            <a:r>
              <a:rPr lang="en-US" sz="2400" dirty="0" smtClean="0"/>
              <a:t>Trapped-gas bubble records (methane)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B3B63-DF89-4CB9-BA4F-144B7F7AC51E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39290"/>
            <a:ext cx="4221480" cy="3166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807153" y="5105400"/>
            <a:ext cx="29863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1"/>
                </a:solidFill>
              </a:rPr>
              <a:t>Legrand and  Mayewski, 1997 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93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Revisit Alley’s Figure 1 GISP2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half" idx="2"/>
          </p:nvPr>
        </p:nvSpPr>
        <p:spPr>
          <a:xfrm>
            <a:off x="4724400" y="1600200"/>
            <a:ext cx="3962400" cy="4525963"/>
          </a:xfrm>
        </p:spPr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ecrease in snow accumulation</a:t>
            </a:r>
          </a:p>
          <a:p>
            <a:r>
              <a:rPr lang="en-US" dirty="0" smtClean="0"/>
              <a:t>Decrease in temperature</a:t>
            </a:r>
          </a:p>
          <a:p>
            <a:r>
              <a:rPr lang="en-US" dirty="0" smtClean="0"/>
              <a:t>Increase in Cl</a:t>
            </a:r>
            <a:r>
              <a:rPr lang="en-US" baseline="30000" dirty="0" smtClean="0"/>
              <a:t>-</a:t>
            </a:r>
          </a:p>
          <a:p>
            <a:r>
              <a:rPr lang="en-US" dirty="0" smtClean="0"/>
              <a:t>Increase in CA</a:t>
            </a:r>
            <a:r>
              <a:rPr lang="en-US" baseline="30000" dirty="0"/>
              <a:t>2</a:t>
            </a:r>
            <a:r>
              <a:rPr lang="en-US" baseline="30000" dirty="0" smtClean="0"/>
              <a:t>+</a:t>
            </a:r>
          </a:p>
          <a:p>
            <a:r>
              <a:rPr lang="en-US" dirty="0" smtClean="0"/>
              <a:t>Oscillating NO</a:t>
            </a:r>
            <a:r>
              <a:rPr lang="en-US" baseline="-25000" dirty="0" smtClean="0"/>
              <a:t>3</a:t>
            </a:r>
            <a:r>
              <a:rPr lang="en-US" baseline="30000" dirty="0" smtClean="0"/>
              <a:t>-</a:t>
            </a:r>
          </a:p>
          <a:p>
            <a:r>
              <a:rPr lang="en-US" dirty="0" smtClean="0"/>
              <a:t>Decrease in methane</a:t>
            </a:r>
          </a:p>
          <a:p>
            <a:r>
              <a:rPr lang="en-US" dirty="0" smtClean="0"/>
              <a:t>Together, cold, dry, and dusty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C3BCD-2FB3-48DC-9DB0-CBC1C7893F0D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957273" y="5710562"/>
            <a:ext cx="1614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1"/>
                </a:solidFill>
              </a:rPr>
              <a:t>Alley et al., 1997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1600200"/>
            <a:ext cx="4292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2743200" y="2019300"/>
            <a:ext cx="762000" cy="3276600"/>
          </a:xfrm>
          <a:prstGeom prst="rect">
            <a:avLst/>
          </a:prstGeom>
          <a:solidFill>
            <a:srgbClr val="FFC0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78970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Similarities to Younger Dryas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678363"/>
          </a:xfrm>
        </p:spPr>
        <p:txBody>
          <a:bodyPr/>
          <a:lstStyle/>
          <a:p>
            <a:r>
              <a:rPr lang="en-US" dirty="0" smtClean="0"/>
              <a:t>Compare to baseline</a:t>
            </a:r>
          </a:p>
          <a:p>
            <a:pPr lvl="1"/>
            <a:r>
              <a:rPr lang="en-US" dirty="0" smtClean="0"/>
              <a:t>8 ka and 8.4 ka (8.2 ka Event)</a:t>
            </a:r>
          </a:p>
          <a:p>
            <a:pPr lvl="1"/>
            <a:r>
              <a:rPr lang="en-US" dirty="0" smtClean="0"/>
              <a:t>Early Preboreal (YD)</a:t>
            </a:r>
          </a:p>
          <a:p>
            <a:r>
              <a:rPr lang="en-US" dirty="0" smtClean="0"/>
              <a:t>Movement in same directions</a:t>
            </a:r>
          </a:p>
          <a:p>
            <a:r>
              <a:rPr lang="en-US" dirty="0" smtClean="0"/>
              <a:t>Magnitudes off</a:t>
            </a:r>
          </a:p>
          <a:p>
            <a:r>
              <a:rPr lang="en-US" dirty="0"/>
              <a:t>YD sustained for a millennium</a:t>
            </a:r>
          </a:p>
          <a:p>
            <a:r>
              <a:rPr lang="en-US" dirty="0"/>
              <a:t>8.2 ka lasts for ~150 years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C3BCD-2FB3-48DC-9DB0-CBC1C7893F0D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30" t="3760" r="3934" b="74656"/>
          <a:stretch/>
        </p:blipFill>
        <p:spPr>
          <a:xfrm>
            <a:off x="533400" y="1828800"/>
            <a:ext cx="3891066" cy="37795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94499" y="5622071"/>
            <a:ext cx="1614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1"/>
                </a:solidFill>
              </a:rPr>
              <a:t>Alley et al., 1997 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22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P030001128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34" ma:contentTypeDescription="Create a new document." ma:contentTypeScope="" ma:versionID="e4b7918f6d70a6bbd3ae09fdaae93119"/>
</file>

<file path=customXml/itemProps1.xml><?xml version="1.0" encoding="utf-8"?>
<ds:datastoreItem xmlns:ds="http://schemas.openxmlformats.org/officeDocument/2006/customXml" ds:itemID="{7868CA62-31A7-4C73-AF10-8482270194C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FF1E8F0-94DF-474A-B6B4-4D4DA31A5B95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EB6C7DC6-1DCC-49C3-997E-89B3326C55A6}">
  <ds:schemaRefs>
    <ds:schemaRef ds:uri="http://schemas.microsoft.com/office/2006/metadata/contentType"/>
    <ds:schemaRef ds:uri="http://schemas.microsoft.com/office/2006/metadata/properties/metaAttribut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TP030001128</Template>
  <TotalTime>1219</TotalTime>
  <Words>2202</Words>
  <Application>Microsoft Office PowerPoint</Application>
  <PresentationFormat>On-screen Show (4:3)</PresentationFormat>
  <Paragraphs>197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TP030001128</vt:lpstr>
      <vt:lpstr>The 8.2 ka BP cold Event</vt:lpstr>
      <vt:lpstr>Description</vt:lpstr>
      <vt:lpstr>GISP2 Ice Core</vt:lpstr>
      <vt:lpstr>A Near-Global Event</vt:lpstr>
      <vt:lpstr>Questions to Address</vt:lpstr>
      <vt:lpstr>Ice Core Record</vt:lpstr>
      <vt:lpstr>Ice Core Records</vt:lpstr>
      <vt:lpstr>Revisit Alley’s Figure 1 GISP2</vt:lpstr>
      <vt:lpstr>Similarities to Younger Dryas</vt:lpstr>
      <vt:lpstr>Same Trigger as YD?</vt:lpstr>
      <vt:lpstr>Freshwater Forcing</vt:lpstr>
      <vt:lpstr>Laurentide</vt:lpstr>
      <vt:lpstr>Lake Agassiz</vt:lpstr>
      <vt:lpstr>Outburst</vt:lpstr>
      <vt:lpstr>Mechanics</vt:lpstr>
      <vt:lpstr>Discharge</vt:lpstr>
      <vt:lpstr>Marine Cores:  GGC26</vt:lpstr>
      <vt:lpstr>Effect on Climate</vt:lpstr>
      <vt:lpstr>Response Lag </vt:lpstr>
      <vt:lpstr>THC Sensitivity</vt:lpstr>
      <vt:lpstr>THC</vt:lpstr>
      <vt:lpstr>GCM Suggests Sensitivity</vt:lpstr>
      <vt:lpstr>Renssen (2001) Model</vt:lpstr>
      <vt:lpstr>Wiersma (2011) Model</vt:lpstr>
      <vt:lpstr>Wiersma Results</vt:lpstr>
      <vt:lpstr>Results (cont.)</vt:lpstr>
      <vt:lpstr>Other Evidence</vt:lpstr>
      <vt:lpstr>Alternatives to Freshwater Flux?</vt:lpstr>
      <vt:lpstr>Relevance</vt:lpstr>
      <vt:lpstr>References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8.2 ka Event</dc:title>
  <dc:creator>Liz Westby</dc:creator>
  <cp:lastModifiedBy>Elizabeth G Westby</cp:lastModifiedBy>
  <cp:revision>77</cp:revision>
  <dcterms:created xsi:type="dcterms:W3CDTF">2012-10-25T22:54:00Z</dcterms:created>
  <dcterms:modified xsi:type="dcterms:W3CDTF">2012-10-30T18:36:11Z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TC300011289990</vt:lpwstr>
  </property>
</Properties>
</file>