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35" r:id="rId1"/>
  </p:sldMasterIdLst>
  <p:notesMasterIdLst>
    <p:notesMasterId r:id="rId33"/>
  </p:notesMasterIdLst>
  <p:handoutMasterIdLst>
    <p:handoutMasterId r:id="rId34"/>
  </p:handoutMasterIdLst>
  <p:sldIdLst>
    <p:sldId id="256" r:id="rId2"/>
    <p:sldId id="257" r:id="rId3"/>
    <p:sldId id="270" r:id="rId4"/>
    <p:sldId id="276" r:id="rId5"/>
    <p:sldId id="259" r:id="rId6"/>
    <p:sldId id="271" r:id="rId7"/>
    <p:sldId id="272" r:id="rId8"/>
    <p:sldId id="273" r:id="rId9"/>
    <p:sldId id="274" r:id="rId10"/>
    <p:sldId id="260" r:id="rId11"/>
    <p:sldId id="261" r:id="rId12"/>
    <p:sldId id="275" r:id="rId13"/>
    <p:sldId id="262" r:id="rId14"/>
    <p:sldId id="277" r:id="rId15"/>
    <p:sldId id="283" r:id="rId16"/>
    <p:sldId id="278" r:id="rId17"/>
    <p:sldId id="279" r:id="rId18"/>
    <p:sldId id="284" r:id="rId19"/>
    <p:sldId id="280" r:id="rId20"/>
    <p:sldId id="281" r:id="rId21"/>
    <p:sldId id="285" r:id="rId22"/>
    <p:sldId id="287" r:id="rId23"/>
    <p:sldId id="288" r:id="rId24"/>
    <p:sldId id="289" r:id="rId25"/>
    <p:sldId id="290" r:id="rId26"/>
    <p:sldId id="291" r:id="rId27"/>
    <p:sldId id="292" r:id="rId28"/>
    <p:sldId id="293" r:id="rId29"/>
    <p:sldId id="294" r:id="rId30"/>
    <p:sldId id="286" r:id="rId31"/>
    <p:sldId id="25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829" autoAdjust="0"/>
    <p:restoredTop sz="85455" autoAdjust="0"/>
  </p:normalViewPr>
  <p:slideViewPr>
    <p:cSldViewPr snapToGrid="0" snapToObjects="1">
      <p:cViewPr>
        <p:scale>
          <a:sx n="100" d="100"/>
          <a:sy n="100" d="100"/>
        </p:scale>
        <p:origin x="-536"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3" d="100"/>
          <a:sy n="83" d="100"/>
        </p:scale>
        <p:origin x="-2368"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50DD39-646C-CC44-9E3B-C3D08856DD41}" type="datetimeFigureOut">
              <a:rPr lang="en-US" smtClean="0"/>
              <a:pPr/>
              <a:t>10/23/12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493347-69BD-DD42-81AC-99B0DAD548E4}"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2AD70-91B6-974F-AF29-2DE6E7FCA33D}" type="datetimeFigureOut">
              <a:rPr lang="en-US" smtClean="0"/>
              <a:pPr/>
              <a:t>10/23/12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9E10E-2384-314E-91D6-4C8B105BC65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Younger </a:t>
            </a:r>
            <a:r>
              <a:rPr lang="en-US" dirty="0" err="1" smtClean="0"/>
              <a:t>Dryas</a:t>
            </a:r>
            <a:r>
              <a:rPr lang="en-US" baseline="0" dirty="0" smtClean="0"/>
              <a:t> named after </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normAutofit fontScale="92500" lnSpcReduction="200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The Younger </a:t>
            </a:r>
            <a:r>
              <a:rPr lang="en-GB" dirty="0" err="1">
                <a:latin typeface="Arial" charset="0"/>
                <a:ea typeface="msgothic" charset="0"/>
                <a:cs typeface="msgothic" charset="0"/>
              </a:rPr>
              <a:t>Dryas</a:t>
            </a:r>
            <a:r>
              <a:rPr lang="en-GB" dirty="0">
                <a:latin typeface="Arial" charset="0"/>
                <a:ea typeface="msgothic" charset="0"/>
                <a:cs typeface="msgothic" charset="0"/>
              </a:rPr>
              <a:t>–Holocene transition as recorded in the GISP2 core. All data are plotted with depth as a linear scale on the bottom of the plots. The corresponding ages are on the top scale. The dashed vertical lines are time horizons to facilitate comparison between plots</a:t>
            </a:r>
            <a:r>
              <a:rPr lang="en-GB" dirty="0" smtClean="0">
                <a:latin typeface="Arial" charset="0"/>
                <a:ea typeface="msgothic" charset="0"/>
                <a:cs typeface="msgothic" charset="0"/>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US" sz="1200" kern="1200" dirty="0" smtClean="0">
                <a:solidFill>
                  <a:schemeClr val="tx1"/>
                </a:solidFill>
                <a:latin typeface="+mn-lt"/>
                <a:ea typeface="+mn-ea"/>
                <a:cs typeface="+mn-cs"/>
              </a:rPr>
              <a:t>In 11,660 B.P., the concentration of non–sea-salt sulfate (7) increased above background levels by a factor of 4 (100 ppb to 400 </a:t>
            </a:r>
            <a:r>
              <a:rPr lang="en-US" sz="1200" kern="1200" dirty="0" err="1" smtClean="0">
                <a:solidFill>
                  <a:schemeClr val="tx1"/>
                </a:solidFill>
                <a:latin typeface="+mn-lt"/>
                <a:ea typeface="+mn-ea"/>
                <a:cs typeface="+mn-cs"/>
              </a:rPr>
              <a:t>ppbfor</a:t>
            </a:r>
            <a:r>
              <a:rPr lang="en-US" sz="1200" kern="1200" dirty="0" smtClean="0">
                <a:solidFill>
                  <a:schemeClr val="tx1"/>
                </a:solidFill>
                <a:latin typeface="+mn-lt"/>
                <a:ea typeface="+mn-ea"/>
                <a:cs typeface="+mn-cs"/>
              </a:rPr>
              <a:t> &lt;5 year.</a:t>
            </a:r>
            <a:r>
              <a:rPr lang="en-US" sz="1200" kern="1200" baseline="0" dirty="0" smtClean="0">
                <a:solidFill>
                  <a:schemeClr val="tx1"/>
                </a:solidFill>
                <a:latin typeface="+mn-lt"/>
                <a:ea typeface="+mn-ea"/>
                <a:cs typeface="+mn-cs"/>
              </a:rPr>
              <a:t> This excursion is unlikely to be associated with emissions of </a:t>
            </a:r>
            <a:r>
              <a:rPr lang="en-US" sz="1200" kern="1200" baseline="0" dirty="0" err="1" smtClean="0">
                <a:solidFill>
                  <a:schemeClr val="tx1"/>
                </a:solidFill>
                <a:latin typeface="+mn-lt"/>
                <a:ea typeface="+mn-ea"/>
                <a:cs typeface="+mn-cs"/>
              </a:rPr>
              <a:t>dimethylsulfide</a:t>
            </a:r>
            <a:r>
              <a:rPr lang="en-US" sz="1200" kern="1200" baseline="0" dirty="0" smtClean="0">
                <a:solidFill>
                  <a:schemeClr val="tx1"/>
                </a:solidFill>
                <a:latin typeface="+mn-lt"/>
                <a:ea typeface="+mn-ea"/>
                <a:cs typeface="+mn-cs"/>
              </a:rPr>
              <a:t> (DMS) from the sea surface, because there is no corresponding signal of </a:t>
            </a:r>
            <a:r>
              <a:rPr lang="en-US" sz="1200" kern="1200" baseline="0" dirty="0" err="1" smtClean="0">
                <a:solidFill>
                  <a:schemeClr val="tx1"/>
                </a:solidFill>
                <a:latin typeface="+mn-lt"/>
                <a:ea typeface="+mn-ea"/>
                <a:cs typeface="+mn-cs"/>
              </a:rPr>
              <a:t>methanesulfonate</a:t>
            </a:r>
            <a:r>
              <a:rPr lang="en-US" sz="1200" kern="1200" baseline="0" dirty="0" smtClean="0">
                <a:solidFill>
                  <a:schemeClr val="tx1"/>
                </a:solidFill>
                <a:latin typeface="+mn-lt"/>
                <a:ea typeface="+mn-ea"/>
                <a:cs typeface="+mn-cs"/>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US" sz="1200" kern="1200" baseline="0" dirty="0" smtClean="0">
                <a:solidFill>
                  <a:schemeClr val="tx1"/>
                </a:solidFill>
                <a:latin typeface="+mn-lt"/>
                <a:ea typeface="+mn-ea"/>
                <a:cs typeface="+mn-cs"/>
              </a:rPr>
              <a:t>The elevated dc electrical conductivity </a:t>
            </a:r>
            <a:r>
              <a:rPr lang="en-US" sz="1200" kern="1200" baseline="0" dirty="0" err="1" smtClean="0">
                <a:solidFill>
                  <a:schemeClr val="tx1"/>
                </a:solidFill>
                <a:latin typeface="+mn-lt"/>
                <a:ea typeface="+mn-ea"/>
                <a:cs typeface="+mn-cs"/>
              </a:rPr>
              <a:t>corresponing</a:t>
            </a:r>
            <a:r>
              <a:rPr lang="en-US" sz="1200" kern="1200" baseline="0" dirty="0" smtClean="0">
                <a:solidFill>
                  <a:schemeClr val="tx1"/>
                </a:solidFill>
                <a:latin typeface="+mn-lt"/>
                <a:ea typeface="+mn-ea"/>
                <a:cs typeface="+mn-cs"/>
              </a:rPr>
              <a:t> to the nssSO</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peak suggests that the anomalous sulfate was a strong acid, sulfuric acid (H</a:t>
            </a:r>
            <a:r>
              <a:rPr lang="en-US" sz="1200" kern="1200" baseline="-25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SO</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Since the elevated conductivity signal is also seen in GRIP and Dye-3 cores, collected 30 and 600 km away respectively, and since the δD signal suggests cooling at the summit, it can be justified that the sulfate excursion resulted from a volcanic eruption (either nearby, like in Iceland or Alaska, or possibly a large, explosive eruption elsewhere).  Does the ~ 10 yr cooling at Summit indicated by the δD signal represent an event that tipped the climate scale to a warmer state? Taylor et al doesn’t think so, because there were 6 similar sulfate excursions from volcanic activity prior to the YD-Holocene transition that didn’t tip the scale.  The coincident occurrence of the eruption and climate transition remains intriguing, however.</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US" sz="1200" kern="1200" baseline="0" dirty="0" smtClean="0">
                <a:solidFill>
                  <a:schemeClr val="tx1"/>
                </a:solidFill>
                <a:latin typeface="+mn-lt"/>
                <a:ea typeface="+mn-ea"/>
                <a:cs typeface="+mn-cs"/>
              </a:rPr>
              <a:t>The Deuterium excess, more strongly influenced by isotopic composition of source water and evaporation along transport path than δD, began to decrease 11,660 </a:t>
            </a:r>
            <a:r>
              <a:rPr lang="en-US" sz="1200" kern="1200" baseline="0" dirty="0" err="1" smtClean="0">
                <a:solidFill>
                  <a:schemeClr val="tx1"/>
                </a:solidFill>
                <a:latin typeface="+mn-lt"/>
                <a:ea typeface="+mn-ea"/>
                <a:cs typeface="+mn-cs"/>
              </a:rPr>
              <a:t>ya</a:t>
            </a:r>
            <a:r>
              <a:rPr lang="en-US" sz="1200" kern="1200" baseline="0" dirty="0" smtClean="0">
                <a:solidFill>
                  <a:schemeClr val="tx1"/>
                </a:solidFill>
                <a:latin typeface="+mn-lt"/>
                <a:ea typeface="+mn-ea"/>
                <a:cs typeface="+mn-cs"/>
              </a:rPr>
              <a:t> and continued decreasing for 15 yrs. This decrease indicates a possible northward movement of the polar front, which moved the location of the moisture source area from a region of sea surface temp of ~ 25C to a more northern, colder location.</a:t>
            </a:r>
            <a:endParaRPr lang="en-GB" dirty="0">
              <a:latin typeface="Arial" charset="0"/>
              <a:ea typeface="msgothic" charset="0"/>
              <a:cs typeface="ms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The Younger </a:t>
            </a:r>
            <a:r>
              <a:rPr lang="en-GB" dirty="0" err="1">
                <a:latin typeface="Arial" charset="0"/>
                <a:ea typeface="msgothic" charset="0"/>
                <a:cs typeface="msgothic" charset="0"/>
              </a:rPr>
              <a:t>Dryas</a:t>
            </a:r>
            <a:r>
              <a:rPr lang="en-GB" dirty="0">
                <a:latin typeface="Arial" charset="0"/>
                <a:ea typeface="msgothic" charset="0"/>
                <a:cs typeface="msgothic" charset="0"/>
              </a:rPr>
              <a:t>–Holocene transition as recorded in the GISP2 core. All data are plotted with depth as a linear scale on the bottom of the plots. The corresponding ages are on the top scale. The dashed vertical lines are time horizons to facilitate comparison between plots</a:t>
            </a:r>
            <a:r>
              <a:rPr lang="en-GB" dirty="0" smtClean="0">
                <a:latin typeface="Arial" charset="0"/>
                <a:ea typeface="msgothic" charset="0"/>
                <a:cs typeface="msgothic" charset="0"/>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msgothic" charset="0"/>
                <a:cs typeface="msgothic" charset="0"/>
              </a:rPr>
              <a:t>The amount of non-sea-salt</a:t>
            </a:r>
            <a:r>
              <a:rPr lang="en-GB" baseline="0" dirty="0" smtClean="0">
                <a:latin typeface="Arial" charset="0"/>
                <a:ea typeface="msgothic" charset="0"/>
                <a:cs typeface="msgothic" charset="0"/>
              </a:rPr>
              <a:t> Ca and </a:t>
            </a:r>
            <a:r>
              <a:rPr lang="en-GB" baseline="0" dirty="0" err="1" smtClean="0">
                <a:latin typeface="Arial" charset="0"/>
                <a:ea typeface="msgothic" charset="0"/>
                <a:cs typeface="msgothic" charset="0"/>
              </a:rPr>
              <a:t>conc</a:t>
            </a:r>
            <a:r>
              <a:rPr lang="en-GB" baseline="0" dirty="0" smtClean="0">
                <a:latin typeface="Arial" charset="0"/>
                <a:ea typeface="msgothic" charset="0"/>
                <a:cs typeface="msgothic" charset="0"/>
              </a:rPr>
              <a:t> of insoluble particles decreased during the same time of D excess decrease.  This suggests that an increase in moisture in non-Arctic source areas reduced the size of terrestrial dust source areas and increased the washout rate of airborne particles, OR decreased wind speed. During this 15-yr period, lack of change in sea-salt Na and mean particle size suggests that there was no notable change in the extent of sea ice, nor in the Arctic atmospheric transport processes. (Taylor et al. Science 1997; 278; p.825-827)</a:t>
            </a:r>
            <a:endParaRPr lang="en-GB" dirty="0">
              <a:latin typeface="Arial" charset="0"/>
              <a:ea typeface="msgothic" charset="0"/>
              <a:cs typeface="ms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dirty="0" smtClean="0">
                <a:latin typeface="Arial" charset="0"/>
                <a:ea typeface="msgothic" charset="0"/>
                <a:cs typeface="msgothic" charset="0"/>
              </a:rPr>
              <a:t>The</a:t>
            </a:r>
            <a:r>
              <a:rPr lang="en-GB" baseline="0" dirty="0" smtClean="0">
                <a:latin typeface="Arial" charset="0"/>
                <a:ea typeface="msgothic" charset="0"/>
                <a:cs typeface="msgothic" charset="0"/>
              </a:rPr>
              <a:t> δD and snow accumulation rate increased abruptly, suggesting that the mean temp at Summit increased rapidly.  The δD increasing several years before the accumulation rate possibly suggests that there was a short lag between warmer temps and the reduction in the distance to open ocean (lessening of sea ice extent).  The increase in snow accumulation rate is in excess of the expectation associated with warming indicated by δD.  The doubling of the snow accumulation rate may have been the results of the winters becoming sufficiently warm that greater amounts of winter snowfall occurred.  Winter snow increase would cause the annual mean δD to give an underestimate of the true warming at this time. (</a:t>
            </a:r>
            <a:r>
              <a:rPr lang="en-GB" sz="1200" dirty="0" smtClean="0">
                <a:solidFill>
                  <a:srgbClr val="000000"/>
                </a:solidFill>
                <a:ea typeface="msgothic" charset="0"/>
                <a:cs typeface="msgothic" charset="0"/>
              </a:rPr>
              <a:t>K C Taylor et al. Science 1997;278:825-827)</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a:latin typeface="Arial" charset="0"/>
              <a:ea typeface="msgothic" charset="0"/>
              <a:cs typeface="ms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The GISP2 methane record (25), obtained from measurements of discontinuous samples and plotted as a function of depth. The solid vertical time lines correspond to the time lines in Fig. 2. The uncertainty in the age of the time lines relative to the age of the time lines in Fig. 2 is shown by the horizontal bars</a:t>
            </a:r>
            <a:r>
              <a:rPr lang="en-GB" dirty="0" smtClean="0">
                <a:latin typeface="Arial" charset="0"/>
                <a:ea typeface="msgothic" charset="0"/>
                <a:cs typeface="msgothic" charset="0"/>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msgothic" charset="0"/>
                <a:cs typeface="msgothic" charset="0"/>
              </a:rPr>
              <a:t>The trend of atmospheric</a:t>
            </a:r>
            <a:r>
              <a:rPr lang="en-GB" baseline="0" dirty="0" smtClean="0">
                <a:latin typeface="Arial" charset="0"/>
                <a:ea typeface="msgothic" charset="0"/>
                <a:cs typeface="msgothic" charset="0"/>
              </a:rPr>
              <a:t> methane during the transition from the Younger </a:t>
            </a:r>
            <a:r>
              <a:rPr lang="en-GB" baseline="0" dirty="0" err="1" smtClean="0">
                <a:latin typeface="Arial" charset="0"/>
                <a:ea typeface="msgothic" charset="0"/>
                <a:cs typeface="msgothic" charset="0"/>
              </a:rPr>
              <a:t>Dryas</a:t>
            </a:r>
            <a:r>
              <a:rPr lang="en-GB" baseline="0" dirty="0" smtClean="0">
                <a:latin typeface="Arial" charset="0"/>
                <a:ea typeface="msgothic" charset="0"/>
                <a:cs typeface="msgothic" charset="0"/>
              </a:rPr>
              <a:t> to the Holocene shows a fairly steady and fairly dramatic increase. A depth-based comparison between the gas and ice records is established by the assumption that the gas becomes trapped in the ice approximately 800 years after the ice surrounding it fell as snow.  Within the dating uncertainty, and allowing for a lag between environmental changes and changes in methane production, the warming at Summit was approximately synchronous with the increase in temperatures and moisture in methane source areas.  The widespread distribution of methane source areas indicates that the climate transition was rapid not just around Greenland but was also nearly synchronous over a large part of the terrestrial biosphere.</a:t>
            </a:r>
            <a:endParaRPr lang="en-GB" dirty="0">
              <a:latin typeface="Arial" charset="0"/>
              <a:ea typeface="msgothic" charset="0"/>
              <a:cs typeface="ms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Methane record from GISP2 ice core shows an increase during the </a:t>
            </a:r>
            <a:r>
              <a:rPr lang="en-US" dirty="0" err="1" smtClean="0"/>
              <a:t>Bolling/Allerod</a:t>
            </a:r>
            <a:r>
              <a:rPr lang="en-US" dirty="0" smtClean="0"/>
              <a:t>, a decline and steady low period during the Y.D. and then a subsequent dramatic increase again at the transition</a:t>
            </a:r>
            <a:r>
              <a:rPr lang="en-US" baseline="0" dirty="0" smtClean="0"/>
              <a:t> to the Holocene.  Methane follows closely the deltaO18 trend for the transition into and out of the Younger </a:t>
            </a:r>
            <a:r>
              <a:rPr lang="en-US" baseline="0" dirty="0" err="1" smtClean="0"/>
              <a:t>Dryas</a:t>
            </a:r>
            <a:r>
              <a:rPr lang="en-US" baseline="0" dirty="0" smtClean="0"/>
              <a:t>. Actually, methane closely follows the temperature trend at the beginning of and during </a:t>
            </a:r>
            <a:r>
              <a:rPr lang="en-US" baseline="0" dirty="0" err="1" smtClean="0"/>
              <a:t>interstadial</a:t>
            </a:r>
            <a:r>
              <a:rPr lang="en-US" baseline="0" dirty="0" smtClean="0"/>
              <a:t> events from 110 ka until the present, which provides further evidence of a strong link between </a:t>
            </a:r>
            <a:r>
              <a:rPr lang="en-US" baseline="0" dirty="0" err="1" smtClean="0"/>
              <a:t>interstadial</a:t>
            </a:r>
            <a:r>
              <a:rPr lang="en-US" baseline="0" dirty="0" smtClean="0"/>
              <a:t> events observed in Greenland and the global methane budget.</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Hemisphere-wide inc</a:t>
            </a:r>
            <a:r>
              <a:rPr lang="en-US" baseline="0" dirty="0" smtClean="0"/>
              <a:t> in water vapor is suggested by the increase in methane source areas, a decreased size of dust source areas, and increased snow accumulation at Summit.  A majority of the climate signals were seen transitioning during a 50 yr period with wind speeds, </a:t>
            </a:r>
            <a:r>
              <a:rPr lang="en-US" baseline="0" dirty="0" err="1" smtClean="0"/>
              <a:t>precip</a:t>
            </a:r>
            <a:r>
              <a:rPr lang="en-US" baseline="0" dirty="0" smtClean="0"/>
              <a:t>, temp, and sea ice all changing on time scales less than 10 years long.</a:t>
            </a:r>
            <a:endParaRPr lang="en-US" dirty="0" smtClean="0"/>
          </a:p>
          <a:p>
            <a:r>
              <a:rPr lang="en-US" dirty="0" smtClean="0"/>
              <a:t>Other climate proxies associated with non-Arctic areas appear to have changed</a:t>
            </a:r>
            <a:r>
              <a:rPr lang="en-US" baseline="0" dirty="0" smtClean="0"/>
              <a:t> before climate proxies associated with Arctic areas. This difference suggests that some climate conditions changed outside of the Arctic and were followed by changes at higher latitudes.  But, because the proxy records that are available are not sensitive all of the climate changes occurring in the Arctic, it is not clear if the climate transition started at lower latitudes or if earlier changes that we are unable to detect occurred in more northern regions.</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general view of the GS1 is that it was a stable, cool period that started and ended very abruptly.  But modeling</a:t>
            </a:r>
            <a:r>
              <a:rPr lang="en-US" baseline="0" dirty="0" smtClean="0"/>
              <a:t> experiments simulating a GS1 cooling with </a:t>
            </a:r>
            <a:r>
              <a:rPr lang="en-US" baseline="0" dirty="0" err="1" smtClean="0"/>
              <a:t>meltwater</a:t>
            </a:r>
            <a:r>
              <a:rPr lang="en-US" baseline="0" dirty="0" smtClean="0"/>
              <a:t> in the northern North Atlantic result in a major weakening of the North Atlantic </a:t>
            </a:r>
            <a:r>
              <a:rPr lang="en-US" baseline="0" dirty="0" err="1" smtClean="0"/>
              <a:t>thermohaline</a:t>
            </a:r>
            <a:r>
              <a:rPr lang="en-US" baseline="0" dirty="0" smtClean="0"/>
              <a:t> circulation.  The onset and demise of the Y.D. were paced by </a:t>
            </a:r>
            <a:r>
              <a:rPr lang="en-US" baseline="0" dirty="0" err="1" smtClean="0"/>
              <a:t>meltwater</a:t>
            </a:r>
            <a:r>
              <a:rPr lang="en-US" baseline="0" dirty="0" smtClean="0"/>
              <a:t> diversions but the underlying behavior of the Atlantic Ocean is a salt oscillation – the conveyor is “ON” when salinity, and therefore density, of the N. Atlantic water is high enough, but the conveyor slows, essentially turning “OFF” for a period of time, when the salinity decreases beyond a critical point.  </a:t>
            </a:r>
            <a:r>
              <a:rPr lang="en-US" baseline="0" dirty="0" err="1" smtClean="0"/>
              <a:t>Meltwater</a:t>
            </a:r>
            <a:r>
              <a:rPr lang="en-US" baseline="0" dirty="0" smtClean="0"/>
              <a:t> can play a significant role in the conveyor stoppage when timed right. (</a:t>
            </a:r>
            <a:r>
              <a:rPr lang="en-US" baseline="0" dirty="0" err="1" smtClean="0"/>
              <a:t>Broecker</a:t>
            </a:r>
            <a:r>
              <a:rPr lang="en-US" baseline="0" dirty="0" smtClean="0"/>
              <a:t> et al. </a:t>
            </a:r>
            <a:r>
              <a:rPr lang="en-US" baseline="0" dirty="0" err="1" smtClean="0"/>
              <a:t>Paleoceanography</a:t>
            </a:r>
            <a:r>
              <a:rPr lang="en-US" baseline="0" dirty="0" smtClean="0"/>
              <a:t> 1990; </a:t>
            </a:r>
            <a:r>
              <a:rPr lang="en-US" baseline="0" dirty="0" err="1" smtClean="0"/>
              <a:t>v</a:t>
            </a:r>
            <a:r>
              <a:rPr lang="en-US" baseline="0" dirty="0" smtClean="0"/>
              <a:t>. 5;p. 469-477)</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Figure 1. Location map of North Atlantic region, showing positions of marine sediment core used in present study (JM99-1200; 69°15.95′N, 16°25.09′E; 476 </a:t>
            </a:r>
            <a:r>
              <a:rPr lang="en-GB" dirty="0" err="1">
                <a:latin typeface="Arial" charset="0"/>
                <a:ea typeface="msgothic" charset="0"/>
                <a:cs typeface="msgothic" charset="0"/>
              </a:rPr>
              <a:t>m</a:t>
            </a:r>
            <a:r>
              <a:rPr lang="en-GB" dirty="0">
                <a:latin typeface="Arial" charset="0"/>
                <a:ea typeface="msgothic" charset="0"/>
                <a:cs typeface="msgothic" charset="0"/>
              </a:rPr>
              <a:t> water depth) and SUMMIT ice cores used for </a:t>
            </a:r>
            <a:r>
              <a:rPr lang="en-GB" dirty="0" err="1">
                <a:latin typeface="Arial" charset="0"/>
                <a:ea typeface="msgothic" charset="0"/>
                <a:cs typeface="msgothic" charset="0"/>
              </a:rPr>
              <a:t>correla</a:t>
            </a:r>
            <a:r>
              <a:rPr lang="en-GB" dirty="0">
                <a:latin typeface="Arial" charset="0"/>
                <a:ea typeface="msgothic" charset="0"/>
                <a:cs typeface="msgothic" charset="0"/>
              </a:rPr>
              <a:t> </a:t>
            </a:r>
            <a:r>
              <a:rPr lang="en-GB" dirty="0" err="1">
                <a:latin typeface="Arial" charset="0"/>
                <a:ea typeface="msgothic" charset="0"/>
                <a:cs typeface="msgothic" charset="0"/>
              </a:rPr>
              <a:t>tion</a:t>
            </a:r>
            <a:r>
              <a:rPr lang="en-GB" dirty="0">
                <a:latin typeface="Arial" charset="0"/>
                <a:ea typeface="msgothic" charset="0"/>
                <a:cs typeface="msgothic" charset="0"/>
              </a:rPr>
              <a:t>. NAC—North Atlantic Current; NC— Norwegian Current; NCC—Norwegian Coastal Current; EGC—East Greenland Current</a:t>
            </a:r>
            <a:r>
              <a:rPr lang="en-GB" dirty="0" smtClean="0">
                <a:latin typeface="Arial" charset="0"/>
                <a:ea typeface="msgothic" charset="0"/>
                <a:cs typeface="msgothic" charset="0"/>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msgothic" charset="0"/>
                <a:cs typeface="msgothic" charset="0"/>
              </a:rPr>
              <a:t>JM99-1200 is a marine</a:t>
            </a:r>
            <a:r>
              <a:rPr lang="en-GB" baseline="0" dirty="0" smtClean="0">
                <a:latin typeface="Arial" charset="0"/>
                <a:ea typeface="msgothic" charset="0"/>
                <a:cs typeface="msgothic" charset="0"/>
              </a:rPr>
              <a:t> sediment core from the northern Norwegian continental shelf.  The site is located in a climatically sensitive area; today it is sees warm, saline Atlantic water transported in the Norwegian Current as well as the less saline coastal water in the Norwegian Coastal Current.  Cooler and less saline Arctic Water resides in the open ocean north and west of the site.  Inspections of the core site tell of its high quality; low-relief bathymetry, familiar and documented </a:t>
            </a:r>
            <a:r>
              <a:rPr lang="en-GB" baseline="0" dirty="0" err="1" smtClean="0">
                <a:latin typeface="Arial" charset="0"/>
                <a:ea typeface="msgothic" charset="0"/>
                <a:cs typeface="msgothic" charset="0"/>
              </a:rPr>
              <a:t>lithology</a:t>
            </a:r>
            <a:r>
              <a:rPr lang="en-GB" baseline="0" dirty="0" smtClean="0">
                <a:latin typeface="Arial" charset="0"/>
                <a:ea typeface="msgothic" charset="0"/>
                <a:cs typeface="msgothic" charset="0"/>
              </a:rPr>
              <a:t> of sediments in the area.  X-rays of the investigated unit show undisturbed </a:t>
            </a:r>
            <a:r>
              <a:rPr lang="en-GB" baseline="0" dirty="0" err="1" smtClean="0">
                <a:latin typeface="Arial" charset="0"/>
                <a:ea typeface="msgothic" charset="0"/>
                <a:cs typeface="msgothic" charset="0"/>
              </a:rPr>
              <a:t>glaciomarine</a:t>
            </a:r>
            <a:r>
              <a:rPr lang="en-GB" baseline="0" dirty="0" smtClean="0">
                <a:latin typeface="Arial" charset="0"/>
                <a:ea typeface="msgothic" charset="0"/>
                <a:cs typeface="msgothic" charset="0"/>
              </a:rPr>
              <a:t> sediment that contains bivalves and rare </a:t>
            </a:r>
            <a:r>
              <a:rPr lang="en-GB" baseline="0" dirty="0" err="1" smtClean="0">
                <a:latin typeface="Arial" charset="0"/>
                <a:ea typeface="msgothic" charset="0"/>
                <a:cs typeface="msgothic" charset="0"/>
              </a:rPr>
              <a:t>bioturbation</a:t>
            </a:r>
            <a:r>
              <a:rPr lang="en-GB" baseline="0" dirty="0" smtClean="0">
                <a:latin typeface="Arial" charset="0"/>
                <a:ea typeface="msgothic" charset="0"/>
                <a:cs typeface="msgothic" charset="0"/>
              </a:rPr>
              <a:t>.</a:t>
            </a:r>
            <a:endParaRPr lang="en-GB" dirty="0">
              <a:latin typeface="Arial" charset="0"/>
              <a:ea typeface="msgothic" charset="0"/>
              <a:cs typeface="ms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 example N. </a:t>
            </a:r>
            <a:r>
              <a:rPr lang="en-US" sz="1200" kern="1200" dirty="0" err="1" smtClean="0">
                <a:solidFill>
                  <a:schemeClr val="tx1"/>
                </a:solidFill>
                <a:latin typeface="+mn-lt"/>
                <a:ea typeface="+mn-ea"/>
                <a:cs typeface="+mn-cs"/>
              </a:rPr>
              <a:t>pachyderma</a:t>
            </a:r>
            <a:r>
              <a:rPr lang="en-US" sz="1200" kern="1200" dirty="0" smtClean="0">
                <a:solidFill>
                  <a:schemeClr val="tx1"/>
                </a:solidFill>
                <a:latin typeface="+mn-lt"/>
                <a:ea typeface="+mn-ea"/>
                <a:cs typeface="+mn-cs"/>
              </a:rPr>
              <a:t> proxy method</a:t>
            </a:r>
            <a:r>
              <a:rPr lang="en-US" sz="1200" kern="1200" baseline="0" dirty="0" smtClean="0">
                <a:solidFill>
                  <a:schemeClr val="tx1"/>
                </a:solidFill>
                <a:latin typeface="+mn-lt"/>
                <a:ea typeface="+mn-ea"/>
                <a:cs typeface="+mn-cs"/>
              </a:rPr>
              <a:t> may go as follows:</a:t>
            </a:r>
          </a:p>
          <a:p>
            <a:r>
              <a:rPr lang="en-US" sz="1200" kern="1200" dirty="0" smtClean="0">
                <a:solidFill>
                  <a:schemeClr val="tx1"/>
                </a:solidFill>
                <a:latin typeface="+mn-lt"/>
                <a:ea typeface="+mn-ea"/>
                <a:cs typeface="+mn-cs"/>
              </a:rPr>
              <a:t>	*Foraminifera are soaked in 15w% hydrogen</a:t>
            </a:r>
            <a:r>
              <a:rPr lang="en-US" sz="1200" kern="1200" baseline="0" dirty="0" smtClean="0">
                <a:solidFill>
                  <a:schemeClr val="tx1"/>
                </a:solidFill>
                <a:latin typeface="+mn-lt"/>
                <a:ea typeface="+mn-ea"/>
                <a:cs typeface="+mn-cs"/>
              </a:rPr>
              <a:t> peroxide </a:t>
            </a:r>
            <a:r>
              <a:rPr lang="en-US" sz="1200" kern="1200" dirty="0" smtClean="0">
                <a:solidFill>
                  <a:schemeClr val="tx1"/>
                </a:solidFill>
                <a:latin typeface="+mn-lt"/>
                <a:ea typeface="+mn-ea"/>
                <a:cs typeface="+mn-cs"/>
              </a:rPr>
              <a:t>for 30 min to remove organic matter</a:t>
            </a:r>
          </a:p>
          <a:p>
            <a:r>
              <a:rPr lang="en-US" sz="1200" kern="1200" dirty="0" smtClean="0">
                <a:solidFill>
                  <a:schemeClr val="tx1"/>
                </a:solidFill>
                <a:latin typeface="+mn-lt"/>
                <a:ea typeface="+mn-ea"/>
                <a:cs typeface="+mn-cs"/>
              </a:rPr>
              <a:t>	*Rinsed with methanol and sonically cleaned to remove fine-grained particles</a:t>
            </a:r>
          </a:p>
          <a:p>
            <a:r>
              <a:rPr lang="en-US" sz="1200" kern="1200" dirty="0" smtClean="0">
                <a:solidFill>
                  <a:schemeClr val="tx1"/>
                </a:solidFill>
                <a:latin typeface="+mn-lt"/>
                <a:ea typeface="+mn-ea"/>
                <a:cs typeface="+mn-cs"/>
              </a:rPr>
              <a:t>	*Methanol is removed with a syringe, and samples are dried in an oven.</a:t>
            </a:r>
          </a:p>
          <a:p>
            <a:r>
              <a:rPr lang="en-US" sz="1200" kern="1200" dirty="0" smtClean="0">
                <a:solidFill>
                  <a:schemeClr val="tx1"/>
                </a:solidFill>
                <a:latin typeface="+mn-lt"/>
                <a:ea typeface="+mn-ea"/>
                <a:cs typeface="+mn-cs"/>
              </a:rPr>
              <a:t>	*Dried foraminifera calcite is loaded into individual reaction vessels, and each sample is reacted with three drops of phosphoric</a:t>
            </a:r>
            <a:r>
              <a:rPr lang="en-US" sz="1200" kern="1200" baseline="0" dirty="0" smtClean="0">
                <a:solidFill>
                  <a:schemeClr val="tx1"/>
                </a:solidFill>
                <a:latin typeface="+mn-lt"/>
                <a:ea typeface="+mn-ea"/>
                <a:cs typeface="+mn-cs"/>
              </a:rPr>
              <a:t> acid </a:t>
            </a:r>
          </a:p>
          <a:p>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Isotope ratios are measured by mass spectrometer. (D.A. </a:t>
            </a:r>
            <a:r>
              <a:rPr lang="en-US" sz="1200" kern="1200" dirty="0" err="1" smtClean="0">
                <a:solidFill>
                  <a:schemeClr val="tx1"/>
                </a:solidFill>
                <a:latin typeface="+mn-lt"/>
                <a:ea typeface="+mn-ea"/>
                <a:cs typeface="+mn-cs"/>
              </a:rPr>
              <a:t>Hodell</a:t>
            </a:r>
            <a:r>
              <a:rPr lang="en-US" sz="1200" kern="1200" dirty="0" smtClean="0">
                <a:solidFill>
                  <a:schemeClr val="tx1"/>
                </a:solidFill>
                <a:latin typeface="+mn-lt"/>
                <a:ea typeface="+mn-ea"/>
                <a:cs typeface="+mn-cs"/>
              </a:rPr>
              <a:t> et al. Quaternary Science Reviews 2010;29:3875-3886)</a:t>
            </a:r>
          </a:p>
          <a:p>
            <a:r>
              <a:rPr lang="en-US" sz="1200" kern="1200" dirty="0" smtClean="0">
                <a:solidFill>
                  <a:schemeClr val="tx1"/>
                </a:solidFill>
                <a:latin typeface="+mn-lt"/>
                <a:ea typeface="+mn-ea"/>
                <a:cs typeface="+mn-cs"/>
              </a:rPr>
              <a:t>Flux of </a:t>
            </a:r>
            <a:r>
              <a:rPr lang="en-US" sz="1200" kern="1200" dirty="0" err="1" smtClean="0">
                <a:solidFill>
                  <a:schemeClr val="tx1"/>
                </a:solidFill>
                <a:latin typeface="+mn-lt"/>
                <a:ea typeface="+mn-ea"/>
                <a:cs typeface="+mn-cs"/>
              </a:rPr>
              <a:t>planktic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forams</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normAutofit fontScale="92500" lnSpcReduction="200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Figure 2. Proxies analyzed from core JM99-1200. A–D: </a:t>
            </a:r>
            <a:r>
              <a:rPr lang="en-GB" dirty="0" err="1">
                <a:latin typeface="Arial" charset="0"/>
                <a:ea typeface="msgothic" charset="0"/>
                <a:cs typeface="msgothic" charset="0"/>
              </a:rPr>
              <a:t>Planktic</a:t>
            </a:r>
            <a:r>
              <a:rPr lang="en-GB" dirty="0">
                <a:latin typeface="Arial" charset="0"/>
                <a:ea typeface="msgothic" charset="0"/>
                <a:cs typeface="msgothic" charset="0"/>
              </a:rPr>
              <a:t> foraminifera. N. </a:t>
            </a:r>
            <a:r>
              <a:rPr lang="en-GB" dirty="0" err="1">
                <a:latin typeface="Arial" charset="0"/>
                <a:ea typeface="msgothic" charset="0"/>
                <a:cs typeface="msgothic" charset="0"/>
              </a:rPr>
              <a:t>pach</a:t>
            </a:r>
            <a:r>
              <a:rPr lang="en-GB" dirty="0">
                <a:latin typeface="Arial" charset="0"/>
                <a:ea typeface="msgothic" charset="0"/>
                <a:cs typeface="msgothic" charset="0"/>
              </a:rPr>
              <a:t>.—</a:t>
            </a:r>
            <a:r>
              <a:rPr lang="en-GB" dirty="0" err="1">
                <a:latin typeface="Arial" charset="0"/>
                <a:ea typeface="msgothic" charset="0"/>
                <a:cs typeface="msgothic" charset="0"/>
              </a:rPr>
              <a:t>Neogloboquadrina</a:t>
            </a:r>
            <a:r>
              <a:rPr lang="en-GB" dirty="0">
                <a:latin typeface="Arial" charset="0"/>
                <a:ea typeface="msgothic" charset="0"/>
                <a:cs typeface="msgothic" charset="0"/>
              </a:rPr>
              <a:t> </a:t>
            </a:r>
            <a:r>
              <a:rPr lang="en-GB" dirty="0" err="1">
                <a:latin typeface="Arial" charset="0"/>
                <a:ea typeface="msgothic" charset="0"/>
                <a:cs typeface="msgothic" charset="0"/>
              </a:rPr>
              <a:t>pachyderma</a:t>
            </a:r>
            <a:r>
              <a:rPr lang="en-GB" dirty="0">
                <a:latin typeface="Arial" charset="0"/>
                <a:ea typeface="msgothic" charset="0"/>
                <a:cs typeface="msgothic" charset="0"/>
              </a:rPr>
              <a:t> (sin-—</a:t>
            </a:r>
            <a:r>
              <a:rPr lang="en-GB" dirty="0" err="1">
                <a:latin typeface="Arial" charset="0"/>
                <a:ea typeface="msgothic" charset="0"/>
                <a:cs typeface="msgothic" charset="0"/>
              </a:rPr>
              <a:t>sinistral</a:t>
            </a:r>
            <a:r>
              <a:rPr lang="en-GB" dirty="0">
                <a:latin typeface="Arial" charset="0"/>
                <a:ea typeface="msgothic" charset="0"/>
                <a:cs typeface="msgothic" charset="0"/>
              </a:rPr>
              <a:t>; </a:t>
            </a:r>
            <a:r>
              <a:rPr lang="en-GB" dirty="0" err="1">
                <a:latin typeface="Arial" charset="0"/>
                <a:ea typeface="msgothic" charset="0"/>
                <a:cs typeface="msgothic" charset="0"/>
              </a:rPr>
              <a:t>dex</a:t>
            </a:r>
            <a:r>
              <a:rPr lang="en-GB" dirty="0">
                <a:latin typeface="Arial" charset="0"/>
                <a:ea typeface="msgothic" charset="0"/>
                <a:cs typeface="msgothic" charset="0"/>
              </a:rPr>
              <a:t>.—dextral). T.—</a:t>
            </a:r>
            <a:r>
              <a:rPr lang="en-GB" dirty="0" err="1">
                <a:latin typeface="Arial" charset="0"/>
                <a:ea typeface="msgothic" charset="0"/>
                <a:cs typeface="msgothic" charset="0"/>
              </a:rPr>
              <a:t>Turborotalita</a:t>
            </a:r>
            <a:r>
              <a:rPr lang="en-GB" dirty="0">
                <a:latin typeface="Arial" charset="0"/>
                <a:ea typeface="msgothic" charset="0"/>
                <a:cs typeface="msgothic" charset="0"/>
              </a:rPr>
              <a:t>. G.—Globigerina. E: IRD—Ice-rafted debris. F: </a:t>
            </a:r>
            <a:r>
              <a:rPr lang="en-GB" dirty="0" err="1">
                <a:latin typeface="Arial" charset="0"/>
                <a:ea typeface="msgothic" charset="0"/>
                <a:cs typeface="msgothic" charset="0"/>
              </a:rPr>
              <a:t>Rhyolitic</a:t>
            </a:r>
            <a:r>
              <a:rPr lang="en-GB" dirty="0">
                <a:latin typeface="Arial" charset="0"/>
                <a:ea typeface="msgothic" charset="0"/>
                <a:cs typeface="msgothic" charset="0"/>
              </a:rPr>
              <a:t> ash grains. Geochemical analysis of </a:t>
            </a:r>
            <a:r>
              <a:rPr lang="en-GB" dirty="0" err="1">
                <a:latin typeface="Arial" charset="0"/>
                <a:ea typeface="msgothic" charset="0"/>
                <a:cs typeface="msgothic" charset="0"/>
              </a:rPr>
              <a:t>rhyolitic</a:t>
            </a:r>
            <a:r>
              <a:rPr lang="en-GB" dirty="0">
                <a:latin typeface="Arial" charset="0"/>
                <a:ea typeface="msgothic" charset="0"/>
                <a:cs typeface="msgothic" charset="0"/>
              </a:rPr>
              <a:t> grains indicates that they could be correlated to </a:t>
            </a:r>
            <a:r>
              <a:rPr lang="en-GB" dirty="0" err="1">
                <a:latin typeface="Arial" charset="0"/>
                <a:ea typeface="msgothic" charset="0"/>
                <a:cs typeface="msgothic" charset="0"/>
              </a:rPr>
              <a:t>Vedde</a:t>
            </a:r>
            <a:r>
              <a:rPr lang="en-GB" dirty="0">
                <a:latin typeface="Arial" charset="0"/>
                <a:ea typeface="msgothic" charset="0"/>
                <a:cs typeface="msgothic" charset="0"/>
              </a:rPr>
              <a:t> Ash (cf. </a:t>
            </a:r>
            <a:r>
              <a:rPr lang="en-GB" dirty="0" err="1">
                <a:latin typeface="Arial" charset="0"/>
                <a:ea typeface="msgothic" charset="0"/>
                <a:cs typeface="msgothic" charset="0"/>
              </a:rPr>
              <a:t>Grönvold</a:t>
            </a:r>
            <a:r>
              <a:rPr lang="en-GB" dirty="0">
                <a:latin typeface="Arial" charset="0"/>
                <a:ea typeface="msgothic" charset="0"/>
                <a:cs typeface="msgothic" charset="0"/>
              </a:rPr>
              <a:t> et al., 1995). Grains have been counted statistically between 425 and 450 cm. Above and below these levels, samples have been inspected for ash grains. G: Time resolution. H: Age model (</a:t>
            </a:r>
            <a:r>
              <a:rPr lang="en-GB" dirty="0" err="1">
                <a:latin typeface="Arial" charset="0"/>
                <a:ea typeface="msgothic" charset="0"/>
                <a:cs typeface="msgothic" charset="0"/>
              </a:rPr>
              <a:t>tephra</a:t>
            </a:r>
            <a:r>
              <a:rPr lang="en-GB" dirty="0">
                <a:latin typeface="Arial" charset="0"/>
                <a:ea typeface="msgothic" charset="0"/>
                <a:cs typeface="msgothic" charset="0"/>
              </a:rPr>
              <a:t> chronology (</a:t>
            </a:r>
            <a:r>
              <a:rPr lang="en-GB" dirty="0" err="1">
                <a:latin typeface="Arial" charset="0"/>
                <a:ea typeface="msgothic" charset="0"/>
                <a:cs typeface="msgothic" charset="0"/>
              </a:rPr>
              <a:t>Vedde</a:t>
            </a:r>
            <a:r>
              <a:rPr lang="en-GB" dirty="0">
                <a:latin typeface="Arial" charset="0"/>
                <a:ea typeface="msgothic" charset="0"/>
                <a:cs typeface="msgothic" charset="0"/>
              </a:rPr>
              <a:t> Ash) and accelerator mass spectrometry 14C dates used). Sedimentation rate was calculated by linear interpolation</a:t>
            </a:r>
            <a:r>
              <a:rPr lang="en-GB" dirty="0" smtClean="0">
                <a:latin typeface="Arial" charset="0"/>
                <a:ea typeface="msgothic" charset="0"/>
                <a:cs typeface="msgothic" charset="0"/>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msgothic" charset="0"/>
                <a:cs typeface="msgothic" charset="0"/>
              </a:rPr>
              <a:t>Detailed</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stratigraphic</a:t>
            </a:r>
            <a:r>
              <a:rPr lang="en-GB" baseline="0" dirty="0" smtClean="0">
                <a:latin typeface="Arial" charset="0"/>
                <a:ea typeface="msgothic" charset="0"/>
                <a:cs typeface="msgothic" charset="0"/>
              </a:rPr>
              <a:t> analyses were performed on the core, including:</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baseline="0" dirty="0" smtClean="0">
                <a:latin typeface="Arial" charset="0"/>
                <a:ea typeface="msgothic" charset="0"/>
                <a:cs typeface="msgothic" charset="0"/>
              </a:rPr>
              <a:t>	*classification of </a:t>
            </a:r>
            <a:r>
              <a:rPr lang="en-GB" baseline="0" dirty="0" err="1" smtClean="0">
                <a:latin typeface="Arial" charset="0"/>
                <a:ea typeface="msgothic" charset="0"/>
                <a:cs typeface="msgothic" charset="0"/>
              </a:rPr>
              <a:t>planktic</a:t>
            </a:r>
            <a:r>
              <a:rPr lang="en-GB" baseline="0" dirty="0" smtClean="0">
                <a:latin typeface="Arial" charset="0"/>
                <a:ea typeface="msgothic" charset="0"/>
                <a:cs typeface="msgothic" charset="0"/>
              </a:rPr>
              <a:t> foraminifera (A-D). </a:t>
            </a:r>
            <a:r>
              <a:rPr lang="en-US" sz="1200" kern="1200" dirty="0" smtClean="0">
                <a:solidFill>
                  <a:schemeClr val="tx1"/>
                </a:solidFill>
                <a:latin typeface="+mn-lt"/>
                <a:ea typeface="+mn-ea"/>
                <a:cs typeface="+mn-cs"/>
              </a:rPr>
              <a:t>At high latitudes N. </a:t>
            </a:r>
            <a:r>
              <a:rPr lang="en-US" sz="1200" kern="1200" dirty="0" err="1" smtClean="0">
                <a:solidFill>
                  <a:schemeClr val="tx1"/>
                </a:solidFill>
                <a:latin typeface="+mn-lt"/>
                <a:ea typeface="+mn-ea"/>
                <a:cs typeface="+mn-cs"/>
              </a:rPr>
              <a:t>pachyderma</a:t>
            </a:r>
            <a:r>
              <a:rPr lang="en-US" sz="1200" kern="1200" dirty="0" smtClean="0">
                <a:solidFill>
                  <a:schemeClr val="tx1"/>
                </a:solidFill>
                <a:latin typeface="+mn-lt"/>
                <a:ea typeface="+mn-ea"/>
                <a:cs typeface="+mn-cs"/>
              </a:rPr>
              <a:t> (sin.) is the dominant species and in many cases the only </a:t>
            </a:r>
            <a:r>
              <a:rPr lang="en-US" sz="1200" kern="1200" dirty="0" err="1" smtClean="0">
                <a:solidFill>
                  <a:schemeClr val="tx1"/>
                </a:solidFill>
                <a:latin typeface="+mn-lt"/>
                <a:ea typeface="+mn-ea"/>
                <a:cs typeface="+mn-cs"/>
              </a:rPr>
              <a:t>planktic</a:t>
            </a:r>
            <a:r>
              <a:rPr lang="en-US" sz="1200" kern="1200" dirty="0" smtClean="0">
                <a:solidFill>
                  <a:schemeClr val="tx1"/>
                </a:solidFill>
                <a:latin typeface="+mn-lt"/>
                <a:ea typeface="+mn-ea"/>
                <a:cs typeface="+mn-cs"/>
              </a:rPr>
              <a:t> foraminifera, providing long and continuous </a:t>
            </a:r>
            <a:r>
              <a:rPr lang="en-US" sz="1200" kern="1200" dirty="0" err="1" smtClean="0">
                <a:solidFill>
                  <a:schemeClr val="tx1"/>
                </a:solidFill>
                <a:latin typeface="+mn-lt"/>
                <a:ea typeface="+mn-ea"/>
                <a:cs typeface="+mn-cs"/>
              </a:rPr>
              <a:t>downcore</a:t>
            </a:r>
            <a:r>
              <a:rPr lang="en-US" sz="1200" kern="1200" dirty="0" smtClean="0">
                <a:solidFill>
                  <a:schemeClr val="tx1"/>
                </a:solidFill>
                <a:latin typeface="+mn-lt"/>
                <a:ea typeface="+mn-ea"/>
                <a:cs typeface="+mn-cs"/>
              </a:rPr>
              <a:t> isotope records during glacial and interglacial times. (</a:t>
            </a:r>
            <a:r>
              <a:rPr lang="en-GB" baseline="0" dirty="0" err="1" smtClean="0">
                <a:latin typeface="Arial" charset="0"/>
                <a:ea typeface="msgothic" charset="0"/>
                <a:cs typeface="msgothic" charset="0"/>
              </a:rPr>
              <a:t>Bauch</a:t>
            </a:r>
            <a:r>
              <a:rPr lang="en-GB" baseline="0" dirty="0" smtClean="0">
                <a:latin typeface="Arial" charset="0"/>
                <a:ea typeface="msgothic" charset="0"/>
                <a:cs typeface="msgothic" charset="0"/>
              </a:rPr>
              <a:t>, D. et al. Marine Micropaleontology 2002;45:83-89)</a:t>
            </a: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baseline="0" dirty="0" smtClean="0">
                <a:latin typeface="Arial" charset="0"/>
                <a:ea typeface="msgothic" charset="0"/>
                <a:cs typeface="msgothic" charset="0"/>
              </a:rPr>
              <a:t>	*identification of ice-rafted debris, IRD, from X-ray radiographs (E) – large </a:t>
            </a:r>
            <a:r>
              <a:rPr lang="en-GB" baseline="0" dirty="0" err="1" smtClean="0">
                <a:latin typeface="Arial" charset="0"/>
                <a:ea typeface="msgothic" charset="0"/>
                <a:cs typeface="msgothic" charset="0"/>
              </a:rPr>
              <a:t>lithics</a:t>
            </a:r>
            <a:r>
              <a:rPr lang="en-GB" baseline="0" dirty="0" smtClean="0">
                <a:latin typeface="Arial" charset="0"/>
                <a:ea typeface="msgothic" charset="0"/>
                <a:cs typeface="msgothic" charset="0"/>
              </a:rPr>
              <a:t> indicate IRD events (Heinrich events); these </a:t>
            </a:r>
            <a:r>
              <a:rPr lang="en-GB" baseline="0" dirty="0" err="1" smtClean="0">
                <a:latin typeface="Arial" charset="0"/>
                <a:ea typeface="msgothic" charset="0"/>
                <a:cs typeface="msgothic" charset="0"/>
              </a:rPr>
              <a:t>clasts</a:t>
            </a:r>
            <a:r>
              <a:rPr lang="en-GB" baseline="0" dirty="0" smtClean="0">
                <a:latin typeface="Arial" charset="0"/>
                <a:ea typeface="msgothic" charset="0"/>
                <a:cs typeface="msgothic" charset="0"/>
              </a:rPr>
              <a:t> of size &gt; 2mm are visually counted in X-radiographs over a specified depth. The effectiveness of identifying IRD events by visual X-radiograph methods has been challenged, however. (</a:t>
            </a:r>
            <a:r>
              <a:rPr lang="en-US" baseline="0" dirty="0" smtClean="0">
                <a:latin typeface="Arial" charset="0"/>
                <a:ea typeface="msgothic" charset="0"/>
                <a:cs typeface="msgothic" charset="0"/>
              </a:rPr>
              <a:t>Andrews, J. T. Oceanography 2000;13:100-108)</a:t>
            </a: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endParaRPr lang="en-GB" baseline="0" dirty="0" smtClean="0">
              <a:latin typeface="Arial" charset="0"/>
              <a:ea typeface="msgothic" charset="0"/>
              <a:cs typeface="msgothic" charset="0"/>
            </a:endParaRP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baseline="0" dirty="0" smtClean="0">
                <a:latin typeface="Arial" charset="0"/>
                <a:ea typeface="msgothic" charset="0"/>
                <a:cs typeface="msgothic" charset="0"/>
              </a:rPr>
              <a:t>	*counts of </a:t>
            </a:r>
            <a:r>
              <a:rPr lang="en-GB" baseline="0" dirty="0" err="1" smtClean="0">
                <a:latin typeface="Arial" charset="0"/>
                <a:ea typeface="msgothic" charset="0"/>
                <a:cs typeface="msgothic" charset="0"/>
              </a:rPr>
              <a:t>rhyolitic</a:t>
            </a:r>
            <a:r>
              <a:rPr lang="en-GB" baseline="0" dirty="0" smtClean="0">
                <a:latin typeface="Arial" charset="0"/>
                <a:ea typeface="msgothic" charset="0"/>
                <a:cs typeface="msgothic" charset="0"/>
              </a:rPr>
              <a:t> ash grains (F)</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baseline="0" dirty="0" err="1" smtClean="0">
                <a:latin typeface="Arial" charset="0"/>
                <a:ea typeface="msgothic" charset="0"/>
                <a:cs typeface="msgothic" charset="0"/>
              </a:rPr>
              <a:t>Vedde</a:t>
            </a:r>
            <a:r>
              <a:rPr lang="en-GB" baseline="0" dirty="0" smtClean="0">
                <a:latin typeface="Arial" charset="0"/>
                <a:ea typeface="msgothic" charset="0"/>
                <a:cs typeface="msgothic" charset="0"/>
              </a:rPr>
              <a:t> Ash layer is Icelandic in origin and provides a framework for </a:t>
            </a:r>
            <a:r>
              <a:rPr lang="en-GB" baseline="0" dirty="0" err="1" smtClean="0">
                <a:latin typeface="Arial" charset="0"/>
                <a:ea typeface="msgothic" charset="0"/>
                <a:cs typeface="msgothic" charset="0"/>
              </a:rPr>
              <a:t>tephrachronology</a:t>
            </a:r>
            <a:r>
              <a:rPr lang="en-GB" baseline="0" dirty="0" smtClean="0">
                <a:latin typeface="Arial" charset="0"/>
                <a:ea typeface="msgothic" charset="0"/>
                <a:cs typeface="msgothic" charset="0"/>
              </a:rPr>
              <a:t>.  Geochemical analysis of the </a:t>
            </a:r>
            <a:r>
              <a:rPr lang="en-GB" baseline="0" dirty="0" err="1" smtClean="0">
                <a:latin typeface="Arial" charset="0"/>
                <a:ea typeface="msgothic" charset="0"/>
                <a:cs typeface="msgothic" charset="0"/>
              </a:rPr>
              <a:t>rhyolitic</a:t>
            </a:r>
            <a:r>
              <a:rPr lang="en-GB" baseline="0" dirty="0" smtClean="0">
                <a:latin typeface="Arial" charset="0"/>
                <a:ea typeface="msgothic" charset="0"/>
                <a:cs typeface="msgothic" charset="0"/>
              </a:rPr>
              <a:t> ash grains indicates that they represent </a:t>
            </a:r>
            <a:r>
              <a:rPr lang="en-GB" baseline="0" dirty="0" err="1" smtClean="0">
                <a:latin typeface="Arial" charset="0"/>
                <a:ea typeface="msgothic" charset="0"/>
                <a:cs typeface="msgothic" charset="0"/>
              </a:rPr>
              <a:t>Vedde</a:t>
            </a:r>
            <a:r>
              <a:rPr lang="en-GB" baseline="0" dirty="0" smtClean="0">
                <a:latin typeface="Arial" charset="0"/>
                <a:ea typeface="msgothic" charset="0"/>
                <a:cs typeface="msgothic" charset="0"/>
              </a:rPr>
              <a:t> Ash.  The age model was developed through a combination of </a:t>
            </a:r>
            <a:r>
              <a:rPr lang="en-GB" baseline="0" dirty="0" err="1" smtClean="0">
                <a:latin typeface="Arial" charset="0"/>
                <a:ea typeface="msgothic" charset="0"/>
                <a:cs typeface="msgothic" charset="0"/>
              </a:rPr>
              <a:t>tephrachronology</a:t>
            </a:r>
            <a:r>
              <a:rPr lang="en-GB" baseline="0" dirty="0" smtClean="0">
                <a:latin typeface="Arial" charset="0"/>
                <a:ea typeface="msgothic" charset="0"/>
                <a:cs typeface="msgothic" charset="0"/>
              </a:rPr>
              <a:t> and </a:t>
            </a:r>
            <a:r>
              <a:rPr lang="en-GB" baseline="30000" dirty="0" smtClean="0">
                <a:latin typeface="Arial" charset="0"/>
                <a:ea typeface="msgothic" charset="0"/>
                <a:cs typeface="msgothic" charset="0"/>
              </a:rPr>
              <a:t>14</a:t>
            </a:r>
            <a:r>
              <a:rPr lang="en-GB" baseline="0" dirty="0" smtClean="0">
                <a:latin typeface="Arial" charset="0"/>
                <a:ea typeface="msgothic" charset="0"/>
                <a:cs typeface="msgothic" charset="0"/>
              </a:rPr>
              <a:t>C dates found by accelerator mass spectrometry.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GS1</a:t>
            </a:r>
            <a:r>
              <a:rPr lang="en-US" baseline="0" dirty="0" smtClean="0"/>
              <a:t> = </a:t>
            </a:r>
            <a:r>
              <a:rPr lang="en-US" dirty="0" smtClean="0"/>
              <a:t>Greenland </a:t>
            </a:r>
            <a:r>
              <a:rPr lang="en-US" dirty="0" err="1" smtClean="0"/>
              <a:t>Stadial</a:t>
            </a:r>
            <a:r>
              <a:rPr lang="en-US" dirty="0" smtClean="0"/>
              <a:t> 1.</a:t>
            </a:r>
          </a:p>
          <a:p>
            <a:r>
              <a:rPr lang="en-US" dirty="0" smtClean="0"/>
              <a:t>This graph was produced from data collected</a:t>
            </a:r>
            <a:r>
              <a:rPr lang="en-US" baseline="0" dirty="0" smtClean="0"/>
              <a:t> from the Greenland Ice Sheet Project II core; temp estimates from δ</a:t>
            </a:r>
            <a:r>
              <a:rPr lang="en-US" baseline="30000" dirty="0" smtClean="0"/>
              <a:t>18</a:t>
            </a:r>
            <a:r>
              <a:rPr lang="en-US" baseline="0" dirty="0" smtClean="0"/>
              <a:t>O proxy</a:t>
            </a:r>
          </a:p>
          <a:p>
            <a:r>
              <a:rPr lang="en-US" baseline="0" dirty="0" smtClean="0"/>
              <a:t>Relative snow </a:t>
            </a:r>
            <a:r>
              <a:rPr lang="en-US" baseline="0" dirty="0" err="1" smtClean="0"/>
              <a:t>accum</a:t>
            </a:r>
            <a:r>
              <a:rPr lang="en-US" baseline="0" dirty="0" smtClean="0"/>
              <a:t> rates can be estimated from the relative thickness of seasonally resolved annual layers in an ice core; absolute rates like in the above graph must include correction for flow thinning. </a:t>
            </a:r>
            <a:r>
              <a:rPr lang="en-US" sz="1200" kern="1200" dirty="0" smtClean="0">
                <a:solidFill>
                  <a:schemeClr val="tx1"/>
                </a:solidFill>
                <a:latin typeface="+mn-lt"/>
                <a:ea typeface="+mn-ea"/>
                <a:cs typeface="+mn-cs"/>
              </a:rPr>
              <a:t>Because ice on the east side of Greenland flows east, that on the west side flows west, and no crevasse opens in the middle, layers must be progressively stretched and thinned as they are buried.  Ice</a:t>
            </a:r>
            <a:r>
              <a:rPr lang="en-US" sz="1200" kern="1200" baseline="0" dirty="0" smtClean="0">
                <a:solidFill>
                  <a:schemeClr val="tx1"/>
                </a:solidFill>
                <a:latin typeface="+mn-lt"/>
                <a:ea typeface="+mn-ea"/>
                <a:cs typeface="+mn-cs"/>
              </a:rPr>
              <a:t> flow can be complicated by factors like topography, burial depth, the thickness and shape of the ice sheet (surface slope), and basal velocity.  Flow corrections used in the models to estimate the snow </a:t>
            </a:r>
            <a:r>
              <a:rPr lang="en-US" sz="1200" kern="1200" baseline="0" dirty="0" err="1" smtClean="0">
                <a:solidFill>
                  <a:schemeClr val="tx1"/>
                </a:solidFill>
                <a:latin typeface="+mn-lt"/>
                <a:ea typeface="+mn-ea"/>
                <a:cs typeface="+mn-cs"/>
              </a:rPr>
              <a:t>accum</a:t>
            </a:r>
            <a:r>
              <a:rPr lang="en-US" sz="1200" kern="1200" baseline="0" dirty="0" smtClean="0">
                <a:solidFill>
                  <a:schemeClr val="tx1"/>
                </a:solidFill>
                <a:latin typeface="+mn-lt"/>
                <a:ea typeface="+mn-ea"/>
                <a:cs typeface="+mn-cs"/>
              </a:rPr>
              <a:t> can handle these complications, and for Greenland in particular, some of these potential complications are negligible (i.e. frozen to the bed during LGM = zero basal velocity,  the surface slope is effectively constant for central Greenland).  The uncertainty in flow corrections is basically zero for young ice. (Alley, 2000)</a:t>
            </a:r>
          </a:p>
          <a:p>
            <a:r>
              <a:rPr lang="en-US" sz="1200" kern="1200" dirty="0" smtClean="0">
                <a:solidFill>
                  <a:schemeClr val="tx1"/>
                </a:solidFill>
                <a:latin typeface="+mn-lt"/>
                <a:ea typeface="+mn-ea"/>
                <a:cs typeface="+mn-cs"/>
              </a:rPr>
              <a:t>For the GISP2 site in central Greenland, the accumulation rate doubled at the end of the Younger </a:t>
            </a:r>
            <a:r>
              <a:rPr lang="en-US" sz="1200" kern="1200" dirty="0" err="1" smtClean="0">
                <a:solidFill>
                  <a:schemeClr val="tx1"/>
                </a:solidFill>
                <a:latin typeface="+mn-lt"/>
                <a:ea typeface="+mn-ea"/>
                <a:cs typeface="+mn-cs"/>
              </a:rPr>
              <a:t>Dryas</a:t>
            </a:r>
            <a:r>
              <a:rPr lang="en-US" sz="1200" kern="1200" dirty="0" smtClean="0">
                <a:solidFill>
                  <a:schemeClr val="tx1"/>
                </a:solidFill>
                <a:latin typeface="+mn-lt"/>
                <a:ea typeface="+mn-ea"/>
                <a:cs typeface="+mn-cs"/>
              </a:rPr>
              <a:t>, from approximately 0.07±0.01 to 0.14±0.02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ice/yr, with the change in one to a few years. An additional increase of 50–100% after the Younger </a:t>
            </a:r>
            <a:r>
              <a:rPr lang="en-US" sz="1200" kern="1200" dirty="0" err="1" smtClean="0">
                <a:solidFill>
                  <a:schemeClr val="tx1"/>
                </a:solidFill>
                <a:latin typeface="+mn-lt"/>
                <a:ea typeface="+mn-ea"/>
                <a:cs typeface="+mn-cs"/>
              </a:rPr>
              <a:t>Dryas</a:t>
            </a:r>
            <a:r>
              <a:rPr lang="en-US" sz="1200" kern="1200" dirty="0" smtClean="0">
                <a:solidFill>
                  <a:schemeClr val="tx1"/>
                </a:solidFill>
                <a:latin typeface="+mn-lt"/>
                <a:ea typeface="+mn-ea"/>
                <a:cs typeface="+mn-cs"/>
              </a:rPr>
              <a:t> brought accumulation to the modern 0.24 </a:t>
            </a:r>
            <a:r>
              <a:rPr lang="en-US" sz="1200" kern="1200" dirty="0" err="1" smtClean="0">
                <a:solidFill>
                  <a:schemeClr val="tx1"/>
                </a:solidFill>
                <a:latin typeface="+mn-lt"/>
                <a:ea typeface="+mn-ea"/>
                <a:cs typeface="+mn-cs"/>
              </a:rPr>
              <a:t>m</a:t>
            </a:r>
            <a:r>
              <a:rPr lang="en-US" sz="1200" kern="1200" dirty="0" smtClean="0">
                <a:solidFill>
                  <a:schemeClr val="tx1"/>
                </a:solidFill>
                <a:latin typeface="+mn-lt"/>
                <a:ea typeface="+mn-ea"/>
                <a:cs typeface="+mn-cs"/>
              </a:rPr>
              <a:t> ice/yr (</a:t>
            </a:r>
            <a:r>
              <a:rPr lang="en-US" sz="1200" kern="1200" dirty="0" err="1" smtClean="0">
                <a:solidFill>
                  <a:schemeClr val="tx1"/>
                </a:solidFill>
                <a:latin typeface="+mn-lt"/>
                <a:ea typeface="+mn-ea"/>
                <a:cs typeface="+mn-cs"/>
              </a:rPr>
              <a:t>Cuffey</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Clow</a:t>
            </a:r>
            <a:r>
              <a:rPr lang="en-US" sz="1200" kern="1200" dirty="0" smtClean="0">
                <a:solidFill>
                  <a:schemeClr val="tx1"/>
                </a:solidFill>
                <a:latin typeface="+mn-lt"/>
                <a:ea typeface="+mn-ea"/>
                <a:cs typeface="+mn-cs"/>
              </a:rPr>
              <a:t>, 1997).</a:t>
            </a:r>
            <a:endParaRPr lang="en-US" dirty="0" smtClean="0"/>
          </a:p>
          <a:p>
            <a:r>
              <a:rPr lang="en-US" dirty="0" smtClean="0"/>
              <a:t>Notice that</a:t>
            </a:r>
            <a:r>
              <a:rPr lang="en-US" baseline="0" dirty="0" smtClean="0"/>
              <a:t> snow </a:t>
            </a:r>
            <a:r>
              <a:rPr lang="en-US" baseline="0" dirty="0" err="1" smtClean="0"/>
              <a:t>accum</a:t>
            </a:r>
            <a:r>
              <a:rPr lang="en-US" baseline="0" dirty="0" smtClean="0"/>
              <a:t> follows a very similar trend as does temp.</a:t>
            </a:r>
          </a:p>
          <a:p>
            <a:r>
              <a:rPr lang="en-US" baseline="0" dirty="0" smtClean="0"/>
              <a:t>“</a:t>
            </a:r>
            <a:r>
              <a:rPr lang="en-US" sz="1200" kern="1200" dirty="0" smtClean="0">
                <a:solidFill>
                  <a:schemeClr val="tx1"/>
                </a:solidFill>
                <a:latin typeface="+mn-lt"/>
                <a:ea typeface="+mn-ea"/>
                <a:cs typeface="+mn-cs"/>
              </a:rPr>
              <a:t>Temperature and snow accumulation are related in many places on ice sheets, with warming increasing water content of the air and so snowfall. The “usual” assumption in Greenland is that accumulation increases ≈4%/°C warming (</a:t>
            </a:r>
            <a:r>
              <a:rPr lang="en-US" sz="1200" kern="1200" dirty="0" err="1" smtClean="0">
                <a:solidFill>
                  <a:schemeClr val="tx1"/>
                </a:solidFill>
                <a:latin typeface="+mn-lt"/>
                <a:ea typeface="+mn-ea"/>
                <a:cs typeface="+mn-cs"/>
              </a:rPr>
              <a:t>Johnsen</a:t>
            </a:r>
            <a:r>
              <a:rPr lang="en-US" sz="1200" kern="1200" dirty="0" smtClean="0">
                <a:solidFill>
                  <a:schemeClr val="tx1"/>
                </a:solidFill>
                <a:latin typeface="+mn-lt"/>
                <a:ea typeface="+mn-ea"/>
                <a:cs typeface="+mn-cs"/>
              </a:rPr>
              <a:t> et al., 1989; </a:t>
            </a:r>
            <a:r>
              <a:rPr lang="en-US" sz="1200" kern="1200" dirty="0" err="1" smtClean="0">
                <a:solidFill>
                  <a:schemeClr val="tx1"/>
                </a:solidFill>
                <a:latin typeface="+mn-lt"/>
                <a:ea typeface="+mn-ea"/>
                <a:cs typeface="+mn-cs"/>
              </a:rPr>
              <a:t>Oerlemans</a:t>
            </a:r>
            <a:r>
              <a:rPr lang="en-US" sz="1200" kern="1200" dirty="0" smtClean="0">
                <a:solidFill>
                  <a:schemeClr val="tx1"/>
                </a:solidFill>
                <a:latin typeface="+mn-lt"/>
                <a:ea typeface="+mn-ea"/>
                <a:cs typeface="+mn-cs"/>
              </a:rPr>
              <a:t>, 1991), which is equivalent to assuming that precipitation is extracted from throughout the troposphere proportional to the saturation vapor pressure. </a:t>
            </a:r>
            <a:r>
              <a:rPr lang="en-US" sz="1200" kern="1200" dirty="0" err="1" smtClean="0">
                <a:solidFill>
                  <a:schemeClr val="tx1"/>
                </a:solidFill>
                <a:latin typeface="+mn-lt"/>
                <a:ea typeface="+mn-ea"/>
                <a:cs typeface="+mn-cs"/>
              </a:rPr>
              <a:t>Huybrechts</a:t>
            </a:r>
            <a:r>
              <a:rPr lang="en-US" sz="1200" kern="1200" dirty="0" smtClean="0">
                <a:solidFill>
                  <a:schemeClr val="tx1"/>
                </a:solidFill>
                <a:latin typeface="+mn-lt"/>
                <a:ea typeface="+mn-ea"/>
                <a:cs typeface="+mn-cs"/>
              </a:rPr>
              <a:t> et al. (1991) used a slightly higher sensitivity of 5.3%/°C. Higher sensitivities up to 10%/°C might be possible if precipitation were extracted solely from the base of the troposphere (</a:t>
            </a:r>
            <a:r>
              <a:rPr lang="en-US" sz="1200" kern="1200" dirty="0" err="1" smtClean="0">
                <a:solidFill>
                  <a:schemeClr val="tx1"/>
                </a:solidFill>
                <a:latin typeface="+mn-lt"/>
                <a:ea typeface="+mn-ea"/>
                <a:cs typeface="+mn-cs"/>
              </a:rPr>
              <a:t>Kapsner</a:t>
            </a:r>
            <a:r>
              <a:rPr lang="en-US" sz="1200" kern="1200" dirty="0" smtClean="0">
                <a:solidFill>
                  <a:schemeClr val="tx1"/>
                </a:solidFill>
                <a:latin typeface="+mn-lt"/>
                <a:ea typeface="+mn-ea"/>
                <a:cs typeface="+mn-cs"/>
              </a:rPr>
              <a:t> et al., 1995).The warming of 5–10°C at the end of the Younger </a:t>
            </a:r>
            <a:r>
              <a:rPr lang="en-US" sz="1200" kern="1200" dirty="0" err="1" smtClean="0">
                <a:solidFill>
                  <a:schemeClr val="tx1"/>
                </a:solidFill>
                <a:latin typeface="+mn-lt"/>
                <a:ea typeface="+mn-ea"/>
                <a:cs typeface="+mn-cs"/>
              </a:rPr>
              <a:t>Dryas</a:t>
            </a:r>
            <a:r>
              <a:rPr lang="en-US" sz="1200" kern="1200" dirty="0" smtClean="0">
                <a:solidFill>
                  <a:schemeClr val="tx1"/>
                </a:solidFill>
                <a:latin typeface="+mn-lt"/>
                <a:ea typeface="+mn-ea"/>
                <a:cs typeface="+mn-cs"/>
              </a:rPr>
              <a:t> occurred with a doubling of snow accumulation. Taking the 5–10°C warming at face value, and using 4% increase per degree warming, would yield an accumulation-rate increase of 22–48%. Sensitivity of 7% per degree and the maximum warming of 10°C would be required to explain the doubling of accumulation. Because the temperature change applies to the surface, and free-</a:t>
            </a:r>
            <a:r>
              <a:rPr lang="en-US" sz="1200" kern="1200" dirty="0" err="1" smtClean="0">
                <a:solidFill>
                  <a:schemeClr val="tx1"/>
                </a:solidFill>
                <a:latin typeface="+mn-lt"/>
                <a:ea typeface="+mn-ea"/>
                <a:cs typeface="+mn-cs"/>
              </a:rPr>
              <a:t>tropospheric</a:t>
            </a:r>
            <a:r>
              <a:rPr lang="en-US" sz="1200" kern="1200" dirty="0" smtClean="0">
                <a:solidFill>
                  <a:schemeClr val="tx1"/>
                </a:solidFill>
                <a:latin typeface="+mn-lt"/>
                <a:ea typeface="+mn-ea"/>
                <a:cs typeface="+mn-cs"/>
              </a:rPr>
              <a:t> changes are likely to have been only about 2/3 of the surface change (</a:t>
            </a:r>
            <a:r>
              <a:rPr lang="en-US" sz="1200" kern="1200" dirty="0" err="1" smtClean="0">
                <a:solidFill>
                  <a:schemeClr val="tx1"/>
                </a:solidFill>
                <a:latin typeface="+mn-lt"/>
                <a:ea typeface="+mn-ea"/>
                <a:cs typeface="+mn-cs"/>
              </a:rPr>
              <a:t>Cuffey</a:t>
            </a:r>
            <a:r>
              <a:rPr lang="en-US" sz="1200" kern="1200" dirty="0" smtClean="0">
                <a:solidFill>
                  <a:schemeClr val="tx1"/>
                </a:solidFill>
                <a:latin typeface="+mn-lt"/>
                <a:ea typeface="+mn-ea"/>
                <a:cs typeface="+mn-cs"/>
              </a:rPr>
              <a:t> et al., 1995), this indicates that it is difficult or impossible to explain the accumulation-rate change solely based on warming (</a:t>
            </a:r>
            <a:r>
              <a:rPr lang="en-US" sz="1200" kern="1200" dirty="0" err="1" smtClean="0">
                <a:solidFill>
                  <a:schemeClr val="tx1"/>
                </a:solidFill>
                <a:latin typeface="+mn-lt"/>
                <a:ea typeface="+mn-ea"/>
                <a:cs typeface="+mn-cs"/>
              </a:rPr>
              <a:t>Kapsner</a:t>
            </a:r>
            <a:r>
              <a:rPr lang="en-US" sz="1200" kern="1200" dirty="0" smtClean="0">
                <a:solidFill>
                  <a:schemeClr val="tx1"/>
                </a:solidFill>
                <a:latin typeface="+mn-lt"/>
                <a:ea typeface="+mn-ea"/>
                <a:cs typeface="+mn-cs"/>
              </a:rPr>
              <a:t> et al., 1995). “Storminess” apparently increased in central Greenland as the Younger </a:t>
            </a:r>
            <a:r>
              <a:rPr lang="en-US" sz="1200" kern="1200" dirty="0" err="1" smtClean="0">
                <a:solidFill>
                  <a:schemeClr val="tx1"/>
                </a:solidFill>
                <a:latin typeface="+mn-lt"/>
                <a:ea typeface="+mn-ea"/>
                <a:cs typeface="+mn-cs"/>
              </a:rPr>
              <a:t>Dryas</a:t>
            </a:r>
            <a:r>
              <a:rPr lang="en-US" sz="1200" kern="1200" dirty="0" smtClean="0">
                <a:solidFill>
                  <a:schemeClr val="tx1"/>
                </a:solidFill>
                <a:latin typeface="+mn-lt"/>
                <a:ea typeface="+mn-ea"/>
                <a:cs typeface="+mn-cs"/>
              </a:rPr>
              <a:t> ended.” (Alley 2000)</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7" y="914977"/>
            <a:ext cx="1965154" cy="1349507"/>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2539894"/>
            <a:ext cx="4770904" cy="5722411"/>
          </a:xfrm>
          <a:prstGeom prst="rect">
            <a:avLst/>
          </a:prstGeom>
          <a:noFill/>
          <a:ln>
            <a:round/>
            <a:headEnd/>
            <a:tailEnd/>
          </a:ln>
        </p:spPr>
        <p:txBody>
          <a:bodyPr lIns="0" tIns="0" rIns="0" bIns="0">
            <a:prstTxWarp prst="textNoShape">
              <a:avLst/>
            </a:prstTxWarp>
            <a:normAutofit fontScale="85000" lnSpcReduction="20000"/>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Figure 3. A, D–H: Proxy data from core JM99-1200. B: δ18O values from Greenland Ice Core Project (GRIP) ice core. C: δ18O values from Greenland Ice Sheet Project (GISP) ice core. Isotopic measurements—δ18O (A) and δ13C (D)—δ18O values were corrected for ice-volume effect (Fairbanks, 1989). E: Flux of </a:t>
            </a:r>
            <a:r>
              <a:rPr lang="en-GB" dirty="0" err="1">
                <a:latin typeface="Arial" charset="0"/>
                <a:ea typeface="msgothic" charset="0"/>
                <a:cs typeface="msgothic" charset="0"/>
              </a:rPr>
              <a:t>planktic</a:t>
            </a:r>
            <a:r>
              <a:rPr lang="en-GB" dirty="0">
                <a:latin typeface="Arial" charset="0"/>
                <a:ea typeface="msgothic" charset="0"/>
                <a:cs typeface="msgothic" charset="0"/>
              </a:rPr>
              <a:t> foraminifera. F: Sea- surface salinity (SSS) with error of 0.5‰ (</a:t>
            </a:r>
            <a:r>
              <a:rPr lang="en-GB" dirty="0" err="1">
                <a:latin typeface="Arial" charset="0"/>
                <a:ea typeface="msgothic" charset="0"/>
                <a:cs typeface="msgothic" charset="0"/>
              </a:rPr>
              <a:t>Duplessy</a:t>
            </a:r>
            <a:r>
              <a:rPr lang="en-GB" dirty="0">
                <a:latin typeface="Arial" charset="0"/>
                <a:ea typeface="msgothic" charset="0"/>
                <a:cs typeface="msgothic" charset="0"/>
              </a:rPr>
              <a:t> et al., 1991). G and H: Sea-surface temperature (SST). General deviation of SST is ∼ ±0.96 °C. Temperatures &lt;3 °C are estimated too warm (</a:t>
            </a:r>
            <a:r>
              <a:rPr lang="en-GB" dirty="0" err="1">
                <a:latin typeface="Arial" charset="0"/>
                <a:ea typeface="msgothic" charset="0"/>
                <a:cs typeface="msgothic" charset="0"/>
              </a:rPr>
              <a:t>Pflaumann</a:t>
            </a:r>
            <a:r>
              <a:rPr lang="en-GB" dirty="0">
                <a:latin typeface="Arial" charset="0"/>
                <a:ea typeface="msgothic" charset="0"/>
                <a:cs typeface="msgothic" charset="0"/>
              </a:rPr>
              <a:t> et al., 1996). I: SST model results from </a:t>
            </a:r>
            <a:r>
              <a:rPr lang="en-GB" dirty="0" err="1">
                <a:latin typeface="Arial" charset="0"/>
                <a:ea typeface="msgothic" charset="0"/>
                <a:cs typeface="msgothic" charset="0"/>
              </a:rPr>
              <a:t>Manabe</a:t>
            </a:r>
            <a:r>
              <a:rPr lang="en-GB" dirty="0">
                <a:latin typeface="Arial" charset="0"/>
                <a:ea typeface="msgothic" charset="0"/>
                <a:cs typeface="msgothic" charset="0"/>
              </a:rPr>
              <a:t> and Stouffer (1997). Arrows at left axis show dating points used in age model. Asterisk shows </a:t>
            </a:r>
            <a:r>
              <a:rPr lang="en-GB" dirty="0" err="1">
                <a:latin typeface="Arial" charset="0"/>
                <a:ea typeface="msgothic" charset="0"/>
                <a:cs typeface="msgothic" charset="0"/>
              </a:rPr>
              <a:t>Vedde</a:t>
            </a:r>
            <a:r>
              <a:rPr lang="en-GB" dirty="0">
                <a:latin typeface="Arial" charset="0"/>
                <a:ea typeface="msgothic" charset="0"/>
                <a:cs typeface="msgothic" charset="0"/>
              </a:rPr>
              <a:t> Ash </a:t>
            </a:r>
            <a:r>
              <a:rPr lang="en-GB" dirty="0" err="1">
                <a:latin typeface="Arial" charset="0"/>
                <a:ea typeface="msgothic" charset="0"/>
                <a:cs typeface="msgothic" charset="0"/>
              </a:rPr>
              <a:t>po</a:t>
            </a:r>
            <a:r>
              <a:rPr lang="en-GB" dirty="0">
                <a:latin typeface="Arial" charset="0"/>
                <a:ea typeface="msgothic" charset="0"/>
                <a:cs typeface="msgothic" charset="0"/>
              </a:rPr>
              <a:t> </a:t>
            </a:r>
            <a:r>
              <a:rPr lang="en-GB" dirty="0" err="1">
                <a:latin typeface="Arial" charset="0"/>
                <a:ea typeface="msgothic" charset="0"/>
                <a:cs typeface="msgothic" charset="0"/>
              </a:rPr>
              <a:t>sition</a:t>
            </a:r>
            <a:r>
              <a:rPr lang="en-GB" dirty="0">
                <a:latin typeface="Arial" charset="0"/>
                <a:ea typeface="msgothic" charset="0"/>
                <a:cs typeface="msgothic" charset="0"/>
              </a:rPr>
              <a:t>. Dashed lines illustrate beginning and end of cold period (GS-1—Younger </a:t>
            </a:r>
            <a:r>
              <a:rPr lang="en-GB" dirty="0" err="1">
                <a:latin typeface="Arial" charset="0"/>
                <a:ea typeface="msgothic" charset="0"/>
                <a:cs typeface="msgothic" charset="0"/>
              </a:rPr>
              <a:t>Dryas</a:t>
            </a:r>
            <a:r>
              <a:rPr lang="en-GB" dirty="0">
                <a:latin typeface="Arial" charset="0"/>
                <a:ea typeface="msgothic" charset="0"/>
                <a:cs typeface="msgothic" charset="0"/>
              </a:rPr>
              <a:t>)</a:t>
            </a:r>
            <a:r>
              <a:rPr lang="en-GB" dirty="0" smtClean="0">
                <a:latin typeface="Arial" charset="0"/>
                <a:ea typeface="msgothic" charset="0"/>
                <a:cs typeface="msgothic" charset="0"/>
              </a:rPr>
              <a:t>.</a:t>
            </a: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dirty="0" smtClean="0">
                <a:latin typeface="Arial" charset="0"/>
                <a:ea typeface="msgothic" charset="0"/>
                <a:cs typeface="msgothic" charset="0"/>
              </a:rPr>
              <a:t>N. </a:t>
            </a:r>
            <a:r>
              <a:rPr lang="en-GB" dirty="0" err="1" smtClean="0">
                <a:latin typeface="Arial" charset="0"/>
                <a:ea typeface="msgothic" charset="0"/>
                <a:cs typeface="msgothic" charset="0"/>
              </a:rPr>
              <a:t>Pachyderma</a:t>
            </a:r>
            <a:r>
              <a:rPr lang="en-GB" dirty="0" smtClean="0">
                <a:latin typeface="Arial" charset="0"/>
                <a:ea typeface="msgothic" charset="0"/>
                <a:cs typeface="msgothic" charset="0"/>
              </a:rPr>
              <a:t> (</a:t>
            </a:r>
            <a:r>
              <a:rPr lang="en-GB" dirty="0" err="1" smtClean="0">
                <a:latin typeface="Arial" charset="0"/>
                <a:ea typeface="msgothic" charset="0"/>
                <a:cs typeface="msgothic" charset="0"/>
              </a:rPr>
              <a:t>sinistral</a:t>
            </a:r>
            <a:r>
              <a:rPr lang="en-GB" dirty="0" smtClean="0">
                <a:latin typeface="Arial" charset="0"/>
                <a:ea typeface="msgothic" charset="0"/>
                <a:cs typeface="msgothic" charset="0"/>
              </a:rPr>
              <a:t>) is </a:t>
            </a:r>
            <a:r>
              <a:rPr lang="en-GB" dirty="0" err="1" smtClean="0">
                <a:latin typeface="Arial" charset="0"/>
                <a:ea typeface="msgothic" charset="0"/>
                <a:cs typeface="msgothic" charset="0"/>
              </a:rPr>
              <a:t>planktic</a:t>
            </a:r>
            <a:r>
              <a:rPr lang="en-GB" dirty="0" smtClean="0">
                <a:latin typeface="Arial" charset="0"/>
                <a:ea typeface="msgothic" charset="0"/>
                <a:cs typeface="msgothic" charset="0"/>
              </a:rPr>
              <a:t> foraminifera that lives in the upper 200 </a:t>
            </a:r>
            <a:r>
              <a:rPr lang="en-GB" dirty="0" err="1" smtClean="0">
                <a:latin typeface="Arial" charset="0"/>
                <a:ea typeface="msgothic" charset="0"/>
                <a:cs typeface="msgothic" charset="0"/>
              </a:rPr>
              <a:t>m</a:t>
            </a:r>
            <a:r>
              <a:rPr lang="en-GB" dirty="0" smtClean="0">
                <a:latin typeface="Arial" charset="0"/>
                <a:ea typeface="msgothic" charset="0"/>
                <a:cs typeface="msgothic" charset="0"/>
              </a:rPr>
              <a:t> of the water column, and therefore its</a:t>
            </a:r>
            <a:r>
              <a:rPr lang="en-GB" baseline="0" dirty="0" smtClean="0">
                <a:latin typeface="Arial" charset="0"/>
                <a:ea typeface="msgothic" charset="0"/>
                <a:cs typeface="msgothic" charset="0"/>
              </a:rPr>
              <a:t> deltaO18 (A) value is an indicator of both global changes in ice volume and local variations in sea-surface temp (SST) and sea-surface salinity (SSS).  </a:t>
            </a: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baseline="0" dirty="0" smtClean="0">
                <a:latin typeface="Arial" charset="0"/>
                <a:ea typeface="msgothic" charset="0"/>
                <a:cs typeface="msgothic" charset="0"/>
              </a:rPr>
              <a:t>For comparison, deltaO18 signals from GRIP (B) and GISP (C) cores are also included.  Straight away we can recognize the difference in the marine core and ice cores; deltaO18 values show nearly mirror images of each other between sea and ice.</a:t>
            </a: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baseline="0" dirty="0" smtClean="0">
                <a:latin typeface="Arial" charset="0"/>
                <a:ea typeface="msgothic" charset="0"/>
                <a:cs typeface="msgothic" charset="0"/>
              </a:rPr>
              <a:t>The corresponding deltaC13 signal (D) of the </a:t>
            </a:r>
            <a:r>
              <a:rPr lang="en-GB" baseline="0" dirty="0" err="1" smtClean="0">
                <a:latin typeface="Arial" charset="0"/>
                <a:ea typeface="msgothic" charset="0"/>
                <a:cs typeface="msgothic" charset="0"/>
              </a:rPr>
              <a:t>planktic</a:t>
            </a:r>
            <a:r>
              <a:rPr lang="en-GB" baseline="0" dirty="0" smtClean="0">
                <a:latin typeface="Arial" charset="0"/>
                <a:ea typeface="msgothic" charset="0"/>
                <a:cs typeface="msgothic" charset="0"/>
              </a:rPr>
              <a:t> foraminifera N. </a:t>
            </a:r>
            <a:r>
              <a:rPr lang="en-GB" baseline="0" dirty="0" err="1" smtClean="0">
                <a:latin typeface="Arial" charset="0"/>
                <a:ea typeface="msgothic" charset="0"/>
                <a:cs typeface="msgothic" charset="0"/>
              </a:rPr>
              <a:t>pachyderma</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sinistral</a:t>
            </a:r>
            <a:r>
              <a:rPr lang="en-GB" baseline="0" dirty="0" smtClean="0">
                <a:latin typeface="Arial" charset="0"/>
                <a:ea typeface="msgothic" charset="0"/>
                <a:cs typeface="msgothic" charset="0"/>
              </a:rPr>
              <a:t> is an indicator for the nutrient and ventilation conditions of the surface waters.  A high deltaC13 either indicates high biologic activity (thriving </a:t>
            </a:r>
            <a:r>
              <a:rPr lang="en-GB" baseline="0" dirty="0" err="1" smtClean="0">
                <a:latin typeface="Arial" charset="0"/>
                <a:ea typeface="msgothic" charset="0"/>
                <a:cs typeface="msgothic" charset="0"/>
              </a:rPr>
              <a:t>planktic</a:t>
            </a:r>
            <a:r>
              <a:rPr lang="en-GB" baseline="0" dirty="0" smtClean="0">
                <a:latin typeface="Arial" charset="0"/>
                <a:ea typeface="msgothic" charset="0"/>
                <a:cs typeface="msgothic" charset="0"/>
              </a:rPr>
              <a:t> foraminifera) and/or exchange with the atmosphere, but since Figure 2 already showed an abundance of N. </a:t>
            </a:r>
            <a:r>
              <a:rPr lang="en-GB" baseline="0" dirty="0" err="1" smtClean="0">
                <a:latin typeface="Arial" charset="0"/>
                <a:ea typeface="msgothic" charset="0"/>
                <a:cs typeface="msgothic" charset="0"/>
              </a:rPr>
              <a:t>pachyderma</a:t>
            </a:r>
            <a:r>
              <a:rPr lang="en-GB" baseline="0" dirty="0" smtClean="0">
                <a:latin typeface="Arial" charset="0"/>
                <a:ea typeface="msgothic" charset="0"/>
                <a:cs typeface="msgothic" charset="0"/>
              </a:rPr>
              <a:t> during the Younger </a:t>
            </a:r>
            <a:r>
              <a:rPr lang="en-GB" baseline="0" dirty="0" err="1" smtClean="0">
                <a:latin typeface="Arial" charset="0"/>
                <a:ea typeface="msgothic" charset="0"/>
                <a:cs typeface="msgothic" charset="0"/>
              </a:rPr>
              <a:t>Dryas</a:t>
            </a:r>
            <a:r>
              <a:rPr lang="en-GB" baseline="0" dirty="0" smtClean="0">
                <a:latin typeface="Arial" charset="0"/>
                <a:ea typeface="msgothic" charset="0"/>
                <a:cs typeface="msgothic" charset="0"/>
              </a:rPr>
              <a:t> we can assume it is the former in this case.  The proliferation of the </a:t>
            </a:r>
            <a:r>
              <a:rPr lang="en-GB" baseline="0" dirty="0" err="1" smtClean="0">
                <a:latin typeface="Arial" charset="0"/>
                <a:ea typeface="msgothic" charset="0"/>
                <a:cs typeface="msgothic" charset="0"/>
              </a:rPr>
              <a:t>planktic</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forams</a:t>
            </a:r>
            <a:r>
              <a:rPr lang="en-GB" baseline="0" dirty="0" smtClean="0">
                <a:latin typeface="Arial" charset="0"/>
                <a:ea typeface="msgothic" charset="0"/>
                <a:cs typeface="msgothic" charset="0"/>
              </a:rPr>
              <a:t> would explain the low Flux (E) during the Y.D. and the subsequent dramatic increase after the </a:t>
            </a:r>
            <a:r>
              <a:rPr lang="en-GB" baseline="0" dirty="0" err="1" smtClean="0">
                <a:latin typeface="Arial" charset="0"/>
                <a:ea typeface="msgothic" charset="0"/>
                <a:cs typeface="msgothic" charset="0"/>
              </a:rPr>
              <a:t>forams</a:t>
            </a:r>
            <a:r>
              <a:rPr lang="en-GB" baseline="0" dirty="0" smtClean="0">
                <a:latin typeface="Arial" charset="0"/>
                <a:ea typeface="msgothic" charset="0"/>
                <a:cs typeface="msgothic" charset="0"/>
              </a:rPr>
              <a:t> died off at the transition to the Holocene. (</a:t>
            </a:r>
            <a:r>
              <a:rPr lang="en-GB" baseline="0" dirty="0" err="1" smtClean="0">
                <a:latin typeface="Arial" charset="0"/>
                <a:ea typeface="msgothic" charset="0"/>
                <a:cs typeface="msgothic" charset="0"/>
              </a:rPr>
              <a:t>Bauch</a:t>
            </a:r>
            <a:r>
              <a:rPr lang="en-GB" baseline="0" dirty="0" smtClean="0">
                <a:latin typeface="Arial" charset="0"/>
                <a:ea typeface="msgothic" charset="0"/>
                <a:cs typeface="msgothic" charset="0"/>
              </a:rPr>
              <a:t>, D. et al. Marine Micropaleontology 2002;45:83-89)</a:t>
            </a: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baseline="0" dirty="0" smtClean="0">
                <a:latin typeface="Arial" charset="0"/>
                <a:ea typeface="msgothic" charset="0"/>
                <a:cs typeface="msgothic" charset="0"/>
              </a:rPr>
              <a:t>The SSS was estimated according to the method of </a:t>
            </a:r>
            <a:r>
              <a:rPr lang="en-GB" baseline="0" dirty="0" err="1" smtClean="0">
                <a:latin typeface="Arial" charset="0"/>
                <a:ea typeface="msgothic" charset="0"/>
                <a:cs typeface="msgothic" charset="0"/>
              </a:rPr>
              <a:t>Duplessy</a:t>
            </a:r>
            <a:r>
              <a:rPr lang="en-GB" baseline="0" dirty="0" smtClean="0">
                <a:latin typeface="Arial" charset="0"/>
                <a:ea typeface="msgothic" charset="0"/>
                <a:cs typeface="msgothic" charset="0"/>
              </a:rPr>
              <a:t> et al 1991 (F).</a:t>
            </a: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baseline="0" dirty="0" smtClean="0">
                <a:latin typeface="Arial" charset="0"/>
                <a:ea typeface="msgothic" charset="0"/>
                <a:cs typeface="msgothic" charset="0"/>
              </a:rPr>
              <a:t>The SST, based on the </a:t>
            </a:r>
            <a:r>
              <a:rPr lang="en-GB" baseline="0" dirty="0" err="1" smtClean="0">
                <a:latin typeface="Arial" charset="0"/>
                <a:ea typeface="msgothic" charset="0"/>
                <a:cs typeface="msgothic" charset="0"/>
              </a:rPr>
              <a:t>planktic</a:t>
            </a:r>
            <a:r>
              <a:rPr lang="en-GB" baseline="0" dirty="0" smtClean="0">
                <a:latin typeface="Arial" charset="0"/>
                <a:ea typeface="msgothic" charset="0"/>
                <a:cs typeface="msgothic" charset="0"/>
              </a:rPr>
              <a:t> </a:t>
            </a:r>
            <a:r>
              <a:rPr lang="en-GB" baseline="0" dirty="0" err="1" smtClean="0">
                <a:latin typeface="Arial" charset="0"/>
                <a:ea typeface="msgothic" charset="0"/>
                <a:cs typeface="msgothic" charset="0"/>
              </a:rPr>
              <a:t>foraminiferal</a:t>
            </a:r>
            <a:r>
              <a:rPr lang="en-GB" baseline="0" dirty="0" smtClean="0">
                <a:latin typeface="Arial" charset="0"/>
                <a:ea typeface="msgothic" charset="0"/>
                <a:cs typeface="msgothic" charset="0"/>
              </a:rPr>
              <a:t> fauna, was estimated using 2 programs: SIMMAX (G) and C2 (H).</a:t>
            </a: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baseline="0" dirty="0" smtClean="0">
                <a:latin typeface="Arial" charset="0"/>
                <a:ea typeface="msgothic" charset="0"/>
                <a:cs typeface="msgothic" charset="0"/>
              </a:rPr>
              <a:t>The </a:t>
            </a:r>
            <a:r>
              <a:rPr lang="en-GB" baseline="0" dirty="0" err="1" smtClean="0">
                <a:latin typeface="Arial" charset="0"/>
                <a:ea typeface="msgothic" charset="0"/>
                <a:cs typeface="msgothic" charset="0"/>
              </a:rPr>
              <a:t>modeled</a:t>
            </a:r>
            <a:r>
              <a:rPr lang="en-GB" baseline="0" dirty="0" smtClean="0">
                <a:latin typeface="Arial" charset="0"/>
                <a:ea typeface="msgothic" charset="0"/>
                <a:cs typeface="msgothic" charset="0"/>
              </a:rPr>
              <a:t> SST results from </a:t>
            </a:r>
            <a:r>
              <a:rPr lang="en-GB" baseline="0" dirty="0" err="1" smtClean="0">
                <a:latin typeface="Arial" charset="0"/>
                <a:ea typeface="msgothic" charset="0"/>
                <a:cs typeface="msgothic" charset="0"/>
              </a:rPr>
              <a:t>Manabe</a:t>
            </a:r>
            <a:r>
              <a:rPr lang="en-GB" baseline="0" dirty="0" smtClean="0">
                <a:latin typeface="Arial" charset="0"/>
                <a:ea typeface="msgothic" charset="0"/>
                <a:cs typeface="msgothic" charset="0"/>
              </a:rPr>
              <a:t> and Stouffer, 1997 were also included (I). </a:t>
            </a:r>
            <a:r>
              <a:rPr lang="en-GB" baseline="0" dirty="0" err="1" smtClean="0">
                <a:latin typeface="Arial" charset="0"/>
                <a:ea typeface="msgothic" charset="0"/>
                <a:cs typeface="msgothic" charset="0"/>
              </a:rPr>
              <a:t>Manabe</a:t>
            </a:r>
            <a:r>
              <a:rPr lang="en-GB" baseline="0" dirty="0" smtClean="0">
                <a:latin typeface="Arial" charset="0"/>
                <a:ea typeface="msgothic" charset="0"/>
                <a:cs typeface="msgothic" charset="0"/>
              </a:rPr>
              <a:t> and Stouffer developed a coupled ocean-atmosphere model that predicted the THC response of freshwater discharges to the high latitude belt of the North Atlantic Ocean.  The </a:t>
            </a:r>
            <a:r>
              <a:rPr lang="en-GB" baseline="0" dirty="0" err="1" smtClean="0">
                <a:latin typeface="Arial" charset="0"/>
                <a:ea typeface="msgothic" charset="0"/>
                <a:cs typeface="msgothic" charset="0"/>
              </a:rPr>
              <a:t>modeled</a:t>
            </a:r>
            <a:r>
              <a:rPr lang="en-GB" baseline="0" dirty="0" smtClean="0">
                <a:latin typeface="Arial" charset="0"/>
                <a:ea typeface="msgothic" charset="0"/>
                <a:cs typeface="msgothic" charset="0"/>
              </a:rPr>
              <a:t> THC weakened in response to the freshwater discharge, which in turn reduced the surface air temperature of the northern North Atlantic.</a:t>
            </a: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endParaRPr lang="en-GB" baseline="0" dirty="0" smtClean="0">
              <a:latin typeface="Arial" charset="0"/>
              <a:ea typeface="msgothic" charset="0"/>
              <a:cs typeface="msgothic" charset="0"/>
            </a:endParaRP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baseline="0" dirty="0" smtClean="0">
                <a:latin typeface="Arial" charset="0"/>
                <a:ea typeface="msgothic" charset="0"/>
                <a:cs typeface="msgothic" charset="0"/>
              </a:rPr>
              <a:t>The </a:t>
            </a:r>
            <a:r>
              <a:rPr lang="en-GB" b="1" baseline="0" dirty="0" smtClean="0">
                <a:latin typeface="Arial" charset="0"/>
                <a:ea typeface="msgothic" charset="0"/>
                <a:cs typeface="msgothic" charset="0"/>
              </a:rPr>
              <a:t>coldest interval</a:t>
            </a:r>
            <a:r>
              <a:rPr lang="en-GB" b="0" baseline="0" dirty="0" smtClean="0">
                <a:latin typeface="Arial" charset="0"/>
                <a:ea typeface="msgothic" charset="0"/>
                <a:cs typeface="msgothic" charset="0"/>
              </a:rPr>
              <a:t> was between 12.5 and 11.9 ka.  Low </a:t>
            </a:r>
            <a:r>
              <a:rPr lang="en-GB" b="0" baseline="0" dirty="0" err="1" smtClean="0">
                <a:latin typeface="Arial" charset="0"/>
                <a:ea typeface="msgothic" charset="0"/>
                <a:cs typeface="msgothic" charset="0"/>
              </a:rPr>
              <a:t>foram</a:t>
            </a:r>
            <a:r>
              <a:rPr lang="en-GB" b="0" baseline="0" dirty="0" smtClean="0">
                <a:latin typeface="Arial" charset="0"/>
                <a:ea typeface="msgothic" charset="0"/>
                <a:cs typeface="msgothic" charset="0"/>
              </a:rPr>
              <a:t> flux (3E) is associated with this time period, as well as reduced </a:t>
            </a:r>
            <a:r>
              <a:rPr lang="en-GB" b="0" baseline="0" dirty="0" err="1" smtClean="0">
                <a:latin typeface="Arial" charset="0"/>
                <a:ea typeface="msgothic" charset="0"/>
                <a:cs typeface="msgothic" charset="0"/>
              </a:rPr>
              <a:t>sed</a:t>
            </a:r>
            <a:r>
              <a:rPr lang="en-GB" b="0" baseline="0" dirty="0" smtClean="0">
                <a:latin typeface="Arial" charset="0"/>
                <a:ea typeface="msgothic" charset="0"/>
                <a:cs typeface="msgothic" charset="0"/>
              </a:rPr>
              <a:t> rates (2H).</a:t>
            </a:r>
          </a:p>
          <a:p>
            <a:pPr marL="76930" marR="0" indent="-76930" algn="l" defTabSz="457200" rtl="0" eaLnBrk="1" fontAlgn="auto" latinLnBrk="0" hangingPunct="1">
              <a:lnSpc>
                <a:spcPct val="93000"/>
              </a:lnSpc>
              <a:spcBef>
                <a:spcPct val="0"/>
              </a:spcBef>
              <a:spcAft>
                <a:spcPts val="0"/>
              </a:spcAft>
              <a:buClrTx/>
              <a:buSzPct val="45000"/>
              <a:buFontTx/>
              <a:buNone/>
              <a:tabLst>
                <a:tab pos="649628" algn="l"/>
                <a:tab pos="1299256" algn="l"/>
                <a:tab pos="1948884" algn="l"/>
                <a:tab pos="2598511" algn="l"/>
                <a:tab pos="3248139" algn="l"/>
                <a:tab pos="3897767" algn="l"/>
                <a:tab pos="4547395" algn="l"/>
              </a:tabLst>
              <a:defRPr/>
            </a:pPr>
            <a:r>
              <a:rPr lang="en-GB" b="1" baseline="0" dirty="0" smtClean="0">
                <a:latin typeface="Arial" charset="0"/>
                <a:ea typeface="msgothic" charset="0"/>
                <a:cs typeface="msgothic" charset="0"/>
              </a:rPr>
              <a:t>Peak in IRD</a:t>
            </a:r>
            <a:r>
              <a:rPr lang="en-GB" b="0" baseline="0" dirty="0" smtClean="0">
                <a:latin typeface="Arial" charset="0"/>
                <a:ea typeface="msgothic" charset="0"/>
                <a:cs typeface="msgothic" charset="0"/>
              </a:rPr>
              <a:t> (2E) at end of this cold period has been linked to the onset of </a:t>
            </a:r>
            <a:r>
              <a:rPr lang="en-GB" b="0" baseline="0" dirty="0" err="1" smtClean="0">
                <a:latin typeface="Arial" charset="0"/>
                <a:ea typeface="msgothic" charset="0"/>
                <a:cs typeface="msgothic" charset="0"/>
              </a:rPr>
              <a:t>deglaciation</a:t>
            </a:r>
            <a:r>
              <a:rPr lang="en-GB" b="0" baseline="0" dirty="0" smtClean="0">
                <a:latin typeface="Arial" charset="0"/>
                <a:ea typeface="msgothic" charset="0"/>
                <a:cs typeface="msgothic" charset="0"/>
              </a:rPr>
              <a:t> in the </a:t>
            </a:r>
            <a:r>
              <a:rPr lang="en-GB" b="0" baseline="0" dirty="0" err="1" smtClean="0">
                <a:latin typeface="Arial" charset="0"/>
                <a:ea typeface="msgothic" charset="0"/>
                <a:cs typeface="msgothic" charset="0"/>
              </a:rPr>
              <a:t>Malangen</a:t>
            </a:r>
            <a:r>
              <a:rPr lang="en-GB" b="0" baseline="0" dirty="0" smtClean="0">
                <a:latin typeface="Arial" charset="0"/>
                <a:ea typeface="msgothic" charset="0"/>
                <a:cs typeface="msgothic" charset="0"/>
              </a:rPr>
              <a:t> fjord.</a:t>
            </a:r>
            <a:endParaRPr lang="en-GB" b="1" baseline="0" dirty="0" smtClean="0">
              <a:latin typeface="Arial" charset="0"/>
              <a:ea typeface="msgothic" charset="0"/>
              <a:cs typeface="msgothic" charset="0"/>
            </a:endParaRP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b="1" dirty="0" smtClean="0">
                <a:latin typeface="Arial" charset="0"/>
                <a:ea typeface="msgothic" charset="0"/>
                <a:cs typeface="msgothic" charset="0"/>
              </a:rPr>
              <a:t>Extreme instability</a:t>
            </a:r>
            <a:r>
              <a:rPr lang="en-GB" b="1" i="1" dirty="0" smtClean="0">
                <a:latin typeface="Arial" charset="0"/>
                <a:ea typeface="msgothic" charset="0"/>
                <a:cs typeface="msgothic" charset="0"/>
              </a:rPr>
              <a:t> </a:t>
            </a:r>
            <a:r>
              <a:rPr lang="en-GB" b="0" i="0" dirty="0" smtClean="0">
                <a:latin typeface="Arial" charset="0"/>
                <a:ea typeface="msgothic" charset="0"/>
                <a:cs typeface="msgothic" charset="0"/>
              </a:rPr>
              <a:t>followed</a:t>
            </a:r>
            <a:r>
              <a:rPr lang="en-GB" b="0" i="0" baseline="0" dirty="0" smtClean="0">
                <a:latin typeface="Arial" charset="0"/>
                <a:ea typeface="msgothic" charset="0"/>
                <a:cs typeface="msgothic" charset="0"/>
              </a:rPr>
              <a:t> the cold interval, from 11.8 to 11.5 ka.  SST oscillates between 2 and 10°C on a </a:t>
            </a:r>
            <a:r>
              <a:rPr lang="en-GB" b="0" i="0" baseline="0" dirty="0" err="1" smtClean="0">
                <a:latin typeface="Arial" charset="0"/>
                <a:ea typeface="msgothic" charset="0"/>
                <a:cs typeface="msgothic" charset="0"/>
              </a:rPr>
              <a:t>subdecadal</a:t>
            </a:r>
            <a:r>
              <a:rPr lang="en-GB" b="0" i="0" baseline="0" dirty="0" smtClean="0">
                <a:latin typeface="Arial" charset="0"/>
                <a:ea typeface="msgothic" charset="0"/>
                <a:cs typeface="msgothic" charset="0"/>
              </a:rPr>
              <a:t> to </a:t>
            </a:r>
            <a:r>
              <a:rPr lang="en-GB" b="0" i="0" baseline="0" dirty="0" err="1" smtClean="0">
                <a:latin typeface="Arial" charset="0"/>
                <a:ea typeface="msgothic" charset="0"/>
                <a:cs typeface="msgothic" charset="0"/>
              </a:rPr>
              <a:t>multidecadal</a:t>
            </a:r>
            <a:r>
              <a:rPr lang="en-GB" b="0" i="0" baseline="0" dirty="0" smtClean="0">
                <a:latin typeface="Arial" charset="0"/>
                <a:ea typeface="msgothic" charset="0"/>
                <a:cs typeface="msgothic" charset="0"/>
              </a:rPr>
              <a:t> times scale.  Looking back to figure 2, and there is obvious affects of this temperature instability on the </a:t>
            </a:r>
            <a:r>
              <a:rPr lang="en-GB" b="0" i="0" baseline="0" dirty="0" err="1" smtClean="0">
                <a:latin typeface="Arial" charset="0"/>
                <a:ea typeface="msgothic" charset="0"/>
                <a:cs typeface="msgothic" charset="0"/>
              </a:rPr>
              <a:t>foram</a:t>
            </a:r>
            <a:r>
              <a:rPr lang="en-GB" b="0" i="0" baseline="0" dirty="0" smtClean="0">
                <a:latin typeface="Arial" charset="0"/>
                <a:ea typeface="msgothic" charset="0"/>
                <a:cs typeface="msgothic" charset="0"/>
              </a:rPr>
              <a:t> fauna; warm peaks show higher diversity of </a:t>
            </a:r>
            <a:r>
              <a:rPr lang="en-GB" b="0" i="0" baseline="0" dirty="0" err="1" smtClean="0">
                <a:latin typeface="Arial" charset="0"/>
                <a:ea typeface="msgothic" charset="0"/>
                <a:cs typeface="msgothic" charset="0"/>
              </a:rPr>
              <a:t>subpolar</a:t>
            </a:r>
            <a:r>
              <a:rPr lang="en-GB" b="0" i="0" baseline="0" dirty="0" smtClean="0">
                <a:latin typeface="Arial" charset="0"/>
                <a:ea typeface="msgothic" charset="0"/>
                <a:cs typeface="msgothic" charset="0"/>
              </a:rPr>
              <a:t> species (2B-D) and higher flux.</a:t>
            </a:r>
            <a:endParaRPr lang="en-GB" b="1" dirty="0">
              <a:latin typeface="Arial" charset="0"/>
              <a:ea typeface="msgothic" charset="0"/>
              <a:cs typeface="ms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correlation between model and marine </a:t>
            </a:r>
            <a:r>
              <a:rPr lang="en-US" dirty="0" err="1" smtClean="0"/>
              <a:t>sed</a:t>
            </a:r>
            <a:r>
              <a:rPr lang="en-US" dirty="0" smtClean="0"/>
              <a:t> record indicates</a:t>
            </a:r>
            <a:r>
              <a:rPr lang="en-US" baseline="0" dirty="0" smtClean="0"/>
              <a:t> that fluctuations of the North Atlantic THC could be what results in the fluctuations of temp seen in the core record.</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extreme</a:t>
            </a:r>
            <a:r>
              <a:rPr lang="en-US" baseline="0" dirty="0" smtClean="0"/>
              <a:t> temp fluctuations are reflected only in the reported marine record, not in the ice-core record. This may be because the ice-core record represents a more integrated, regional temperature signal whereas the marine record represents a more localized temperature signal.</a:t>
            </a:r>
          </a:p>
          <a:p>
            <a:r>
              <a:rPr lang="en-US" baseline="0" dirty="0" smtClean="0"/>
              <a:t>The fluctuations could be magnified by alternating weakening and strengthening of the THC by </a:t>
            </a:r>
            <a:r>
              <a:rPr lang="en-US" baseline="0" dirty="0" err="1" smtClean="0"/>
              <a:t>meltwater</a:t>
            </a:r>
            <a:r>
              <a:rPr lang="en-US" baseline="0" dirty="0" smtClean="0"/>
              <a:t> increase and decrease, respectively.</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9E10E-2384-314E-91D6-4C8B105BC65F}"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F9E10E-2384-314E-91D6-4C8B105BC65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msgothic" charset="0"/>
                <a:cs typeface="msgothic" charset="0"/>
              </a:rPr>
              <a:t>Borrowed Figure 1 from </a:t>
            </a:r>
            <a:r>
              <a:rPr lang="en-GB" dirty="0" err="1" smtClean="0">
                <a:latin typeface="Arial" charset="0"/>
                <a:ea typeface="msgothic" charset="0"/>
                <a:cs typeface="msgothic" charset="0"/>
              </a:rPr>
              <a:t>Ebbesen</a:t>
            </a:r>
            <a:r>
              <a:rPr lang="en-GB" dirty="0" smtClean="0">
                <a:latin typeface="Arial" charset="0"/>
                <a:ea typeface="msgothic" charset="0"/>
                <a:cs typeface="msgothic" charset="0"/>
              </a:rPr>
              <a:t> &amp; </a:t>
            </a:r>
            <a:r>
              <a:rPr lang="en-GB" dirty="0" err="1" smtClean="0">
                <a:latin typeface="Arial" charset="0"/>
                <a:ea typeface="msgothic" charset="0"/>
                <a:cs typeface="msgothic" charset="0"/>
              </a:rPr>
              <a:t>Hald</a:t>
            </a:r>
            <a:r>
              <a:rPr lang="en-GB" dirty="0" smtClean="0">
                <a:latin typeface="Arial" charset="0"/>
                <a:ea typeface="msgothic" charset="0"/>
                <a:cs typeface="msgothic" charset="0"/>
              </a:rPr>
              <a:t>, 2004 to show the location of Summit, Greenland.  GISP2 core</a:t>
            </a:r>
            <a:r>
              <a:rPr lang="en-GB" baseline="0" dirty="0" smtClean="0">
                <a:latin typeface="Arial" charset="0"/>
                <a:ea typeface="msgothic" charset="0"/>
                <a:cs typeface="msgothic" charset="0"/>
              </a:rPr>
              <a:t> was drilled at Summit, which is central Greenland (inland/Continental) and should be noted as such for the following analyses.</a:t>
            </a:r>
            <a:endParaRPr lang="en-GB" dirty="0">
              <a:latin typeface="Arial" charset="0"/>
              <a:ea typeface="msgothic" charset="0"/>
              <a:cs typeface="ms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The GISP2 δ</a:t>
            </a:r>
            <a:r>
              <a:rPr lang="en-GB" baseline="33000" dirty="0">
                <a:latin typeface="Arial" charset="0"/>
                <a:ea typeface="msgothic" charset="0"/>
                <a:cs typeface="msgothic" charset="0"/>
              </a:rPr>
              <a:t>18</a:t>
            </a:r>
            <a:r>
              <a:rPr lang="en-GB" dirty="0">
                <a:latin typeface="Arial" charset="0"/>
                <a:ea typeface="msgothic" charset="0"/>
                <a:cs typeface="msgothic" charset="0"/>
              </a:rPr>
              <a:t>O ice record (1) for a 40,000-year period at the end of the Wisconsin and start of the Holocene, plotted on a linear depth scale. The corresponding ages are on the top scale. The time period discussed in this report, and presented in Fig. 2, is indicated by the bar.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360585" cy="1770439"/>
          </a:xfrm>
        </p:spPr>
      </p:sp>
      <p:sp>
        <p:nvSpPr>
          <p:cNvPr id="3" name="Notes Placeholder 2"/>
          <p:cNvSpPr>
            <a:spLocks noGrp="1"/>
          </p:cNvSpPr>
          <p:nvPr>
            <p:ph type="body" idx="1"/>
          </p:nvPr>
        </p:nvSpPr>
        <p:spPr>
          <a:xfrm>
            <a:off x="685800" y="3121315"/>
            <a:ext cx="5486400" cy="5336885"/>
          </a:xfrm>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general, there are less of the heavy isotopes 18O and 2H (also called deuterium, or D) in ice formed under cold conditions. The amount missing is very small, and for practical reasons, the measured amounts of 18O or 2H are given as the so-called δ18O (delta-O-eighteen) and δD (delta-Deuterium) values. These values are usually negative and range roughly from -80‰ to 0‰ for δ18O and from -600‰ to 0‰ for δD. One per mille of δ18O (or 8‰ of δD) corresponds to a temperature difference of 1.5-4°C.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the isotopes also tell about the climatic conditions in the areas from which the moisture source originates; equilibrium fractionation. Roughly speaking, the δD values are 8 times the δ18O values because the relative mass difference between D and 1H is 8 times bigger than the mass difference between 18O and 16O. However, the difference δD - 8 ⋅ δ18O (called the Deuterium excess) varies and also carries information about the climate conditions of the moisture sources. </a:t>
            </a:r>
            <a:r>
              <a:rPr lang="en-US" sz="1200" kern="1200" dirty="0" smtClean="0">
                <a:solidFill>
                  <a:schemeClr val="tx1"/>
                </a:solidFill>
                <a:latin typeface="+mn-lt"/>
                <a:ea typeface="+mn-ea"/>
                <a:cs typeface="+mn-cs"/>
              </a:rPr>
              <a:t>So while the individual δ</a:t>
            </a:r>
            <a:r>
              <a:rPr lang="en-US" sz="1200" kern="1200" baseline="30000" dirty="0" smtClean="0">
                <a:solidFill>
                  <a:schemeClr val="tx1"/>
                </a:solidFill>
                <a:latin typeface="+mn-lt"/>
                <a:ea typeface="+mn-ea"/>
                <a:cs typeface="+mn-cs"/>
              </a:rPr>
              <a:t>18</a:t>
            </a:r>
            <a:r>
              <a:rPr lang="en-US" sz="1200" kern="1200" baseline="0" dirty="0" smtClean="0">
                <a:solidFill>
                  <a:schemeClr val="tx1"/>
                </a:solidFill>
                <a:latin typeface="+mn-lt"/>
                <a:ea typeface="+mn-ea"/>
                <a:cs typeface="+mn-cs"/>
              </a:rPr>
              <a:t>O and δD records tell about local temperatures, small differences between the two records tell about moisture source temperatures.” (</a:t>
            </a:r>
            <a:r>
              <a:rPr lang="en-US" sz="1200" kern="1200" baseline="0" dirty="0" err="1" smtClean="0">
                <a:solidFill>
                  <a:schemeClr val="tx1"/>
                </a:solidFill>
                <a:latin typeface="+mn-lt"/>
                <a:ea typeface="+mn-ea"/>
                <a:cs typeface="+mn-cs"/>
              </a:rPr>
              <a:t>http://www.iceandclimate.nbi.ku.dk/research/past_atmos/past_temperature_moisture/isotopes_reveal/</a:t>
            </a:r>
            <a:r>
              <a:rPr lang="en-US" sz="1200" kern="1200" baseline="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end of the …[Younger </a:t>
            </a:r>
            <a:r>
              <a:rPr lang="en-US" sz="1200" kern="1200" dirty="0" err="1" smtClean="0">
                <a:solidFill>
                  <a:schemeClr val="tx1"/>
                </a:solidFill>
                <a:latin typeface="+mn-lt"/>
                <a:ea typeface="+mn-ea"/>
                <a:cs typeface="+mn-cs"/>
              </a:rPr>
              <a:t>Dryas</a:t>
            </a:r>
            <a:r>
              <a:rPr lang="en-US" sz="1200" kern="1200" dirty="0" smtClean="0">
                <a:solidFill>
                  <a:schemeClr val="tx1"/>
                </a:solidFill>
                <a:latin typeface="+mn-lt"/>
                <a:ea typeface="+mn-ea"/>
                <a:cs typeface="+mn-cs"/>
              </a:rPr>
              <a:t>]…the climate changed in many ways. Essentially all the parameters measured on the ice core samples change from glacial to interglacial values over a century, but the Deuterium excess measurements were very special: the shift from glacial to interglacial values happened within 1-3 years, and in a way that surprised the researchers: the measurements tell that the temperature of the source areas dropped at a time when the glacial was ending and the World was warming.” </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http://www.iceandclimate.nbi.ku.dk/research/past_atmos/past_temperature_moisture/isotopes_reveal/</a:t>
            </a:r>
            <a:r>
              <a:rPr lang="en-US" sz="1200" kern="1200" baseline="0" dirty="0" smtClean="0">
                <a:solidFill>
                  <a:schemeClr val="tx1"/>
                </a:solidFill>
                <a:latin typeface="+mn-lt"/>
                <a:ea typeface="+mn-ea"/>
                <a:cs typeface="+mn-cs"/>
              </a:rPr>
              <a: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dirty="0" smtClean="0">
                <a:solidFill>
                  <a:srgbClr val="393939"/>
                </a:solidFill>
                <a:latin typeface="Verdana"/>
              </a:rPr>
              <a:t>The source is a low-pressure chamber into which the introduced sample or standard gas is ionized by an electron beam produced by a hot filament. After formation, the ions are accelerated and focused by charged plates into a beam that enters a vacuum flight tube.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dirty="0" smtClean="0">
                <a:solidFill>
                  <a:srgbClr val="393939"/>
                </a:solidFill>
                <a:latin typeface="Verdana"/>
              </a:rPr>
              <a:t>The fast moving ions pass through a magnetic field that curves their trajectories. The trajectories with highest mass/charge ratio are curved less than those with lower mass/charge ratio, and the ion beam is there separated into distinct beams.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dirty="0" smtClean="0">
                <a:solidFill>
                  <a:srgbClr val="393939"/>
                </a:solidFill>
                <a:latin typeface="Verdana"/>
              </a:rPr>
              <a:t>The intensities of these beams are then measured by collectors. The measurements yield the abundances of ions with different mass/charge ratios. (</a:t>
            </a:r>
            <a:r>
              <a:rPr lang="en-US" sz="1200" dirty="0" err="1" smtClean="0">
                <a:solidFill>
                  <a:srgbClr val="393939"/>
                </a:solidFill>
                <a:latin typeface="Verdana"/>
              </a:rPr>
              <a:t>http://www.iceandclimate.nbi.ku.dk/research/drill_analysing/cutting_and_analysing_ice_cores/isotope_measurement/mass_spectrometry/</a:t>
            </a:r>
            <a:r>
              <a:rPr lang="en-US" sz="1200" dirty="0" smtClean="0">
                <a:solidFill>
                  <a:srgbClr val="393939"/>
                </a:solidFill>
                <a:latin typeface="Verdana"/>
              </a:rPr>
              <a:t>)</a:t>
            </a: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**Couldn’t access the sources to find out which</a:t>
            </a:r>
            <a:r>
              <a:rPr lang="en-US" baseline="0" dirty="0" smtClean="0"/>
              <a:t> technique was used for the oxygen and deuterium isotopic analyses.</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nssSO4</a:t>
            </a:r>
            <a:r>
              <a:rPr lang="en-US" baseline="0" dirty="0" smtClean="0"/>
              <a:t> is calculated from measured concentrations of SO</a:t>
            </a:r>
            <a:r>
              <a:rPr lang="en-US" baseline="-25000" dirty="0" smtClean="0"/>
              <a:t>4</a:t>
            </a:r>
            <a:r>
              <a:rPr lang="en-US" baseline="30000" dirty="0" smtClean="0"/>
              <a:t>2-</a:t>
            </a:r>
            <a:r>
              <a:rPr lang="en-US" baseline="0" dirty="0" smtClean="0"/>
              <a:t> and Na</a:t>
            </a:r>
            <a:r>
              <a:rPr lang="en-US" baseline="30000" dirty="0" smtClean="0"/>
              <a:t>+</a:t>
            </a:r>
            <a:r>
              <a:rPr lang="en-US" baseline="0" dirty="0" smtClean="0"/>
              <a:t>, assuming that the sea salt component has the same sodium ion/sulfate ion weight ratio as seawater (0.2517).</a:t>
            </a:r>
          </a:p>
          <a:p>
            <a:r>
              <a:rPr lang="en-US" baseline="0" dirty="0" smtClean="0"/>
              <a:t>MSA/nssSO4 ratios and MSAF are nearly equivalent at low-latitudes but in polar regions MSA can make-up a substantial fraction of total sulfur. </a:t>
            </a:r>
          </a:p>
          <a:p>
            <a:r>
              <a:rPr lang="en-US" baseline="0" dirty="0" smtClean="0"/>
              <a:t>Na</a:t>
            </a:r>
            <a:r>
              <a:rPr lang="en-US" baseline="30000" dirty="0" smtClean="0"/>
              <a:t>+</a:t>
            </a:r>
            <a:r>
              <a:rPr lang="en-US" baseline="0" dirty="0" smtClean="0"/>
              <a:t>, MSA, and nssSO</a:t>
            </a:r>
            <a:r>
              <a:rPr lang="en-US" baseline="-25000" dirty="0" smtClean="0"/>
              <a:t>4</a:t>
            </a:r>
            <a:r>
              <a:rPr lang="en-US" baseline="0" dirty="0" smtClean="0"/>
              <a:t> can also be used to estimate sea ice extent, as well as peaks in the ratios of </a:t>
            </a:r>
            <a:r>
              <a:rPr lang="en-US" sz="1200" kern="1200" dirty="0" smtClean="0">
                <a:solidFill>
                  <a:schemeClr val="tx1"/>
                </a:solidFill>
                <a:latin typeface="+mn-lt"/>
                <a:ea typeface="+mn-ea"/>
                <a:cs typeface="+mn-cs"/>
              </a:rPr>
              <a:t>Na</a:t>
            </a:r>
            <a:r>
              <a:rPr lang="en-US" sz="1200" kern="1200" baseline="30000" dirty="0" smtClean="0">
                <a:solidFill>
                  <a:schemeClr val="tx1"/>
                </a:solidFill>
                <a:latin typeface="+mn-lt"/>
                <a:ea typeface="+mn-ea"/>
                <a:cs typeface="+mn-cs"/>
              </a:rPr>
              <a:t>+</a:t>
            </a:r>
            <a:r>
              <a:rPr lang="en-US" sz="1200" kern="1200" dirty="0" smtClean="0">
                <a:solidFill>
                  <a:schemeClr val="tx1"/>
                </a:solidFill>
                <a:latin typeface="+mn-lt"/>
                <a:ea typeface="+mn-ea"/>
                <a:cs typeface="+mn-cs"/>
              </a:rPr>
              <a:t>/SO</a:t>
            </a:r>
            <a:r>
              <a:rPr lang="en-US" sz="1200" kern="1200" baseline="-25000" dirty="0" smtClean="0">
                <a:solidFill>
                  <a:schemeClr val="tx1"/>
                </a:solidFill>
                <a:latin typeface="+mn-lt"/>
                <a:ea typeface="+mn-ea"/>
                <a:cs typeface="+mn-cs"/>
              </a:rPr>
              <a:t>4</a:t>
            </a:r>
            <a:r>
              <a:rPr lang="en-US" sz="1200" kern="1200" baseline="30000" dirty="0" smtClean="0">
                <a:solidFill>
                  <a:schemeClr val="tx1"/>
                </a:solidFill>
                <a:latin typeface="+mn-lt"/>
                <a:ea typeface="+mn-ea"/>
                <a:cs typeface="+mn-cs"/>
              </a:rPr>
              <a:t>2– </a:t>
            </a:r>
            <a:r>
              <a:rPr lang="en-US" sz="1200" kern="1200" dirty="0" smtClean="0">
                <a:solidFill>
                  <a:schemeClr val="tx1"/>
                </a:solidFill>
                <a:latin typeface="+mn-lt"/>
                <a:ea typeface="+mn-ea"/>
                <a:cs typeface="+mn-cs"/>
              </a:rPr>
              <a:t>(winter) and SO</a:t>
            </a:r>
            <a:r>
              <a:rPr lang="en-US" sz="1200" kern="1200" baseline="-25000" dirty="0" smtClean="0">
                <a:solidFill>
                  <a:schemeClr val="tx1"/>
                </a:solidFill>
                <a:latin typeface="+mn-lt"/>
                <a:ea typeface="+mn-ea"/>
                <a:cs typeface="+mn-cs"/>
              </a:rPr>
              <a:t>4</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Na</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(summer) can be used to distinguish annual layer; in general,</a:t>
            </a:r>
            <a:r>
              <a:rPr lang="en-US" sz="1200" kern="1200" baseline="0" dirty="0" smtClean="0">
                <a:solidFill>
                  <a:schemeClr val="tx1"/>
                </a:solidFill>
                <a:latin typeface="+mn-lt"/>
                <a:ea typeface="+mn-ea"/>
                <a:cs typeface="+mn-cs"/>
              </a:rPr>
              <a:t> increased Na</a:t>
            </a:r>
            <a:r>
              <a:rPr lang="en-US" sz="1200" kern="1200" baseline="300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correlates to increased ice volume in sea ice, increased MS</a:t>
            </a:r>
            <a:r>
              <a:rPr lang="en-US" sz="1200" kern="1200" baseline="300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correlates to increased open-water area (or inverse correlates to sea ice extent), and increased nssSO</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correlates to decreased sea ice duration (Sneed, et al. A. Glaciology 2011; 52; 347-354)</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ECM is both fast (on</a:t>
            </a:r>
            <a:r>
              <a:rPr lang="en-US" baseline="0" dirty="0" smtClean="0"/>
              <a:t> the order of minutes for a meter of measurement), and has high spatial resolution (on the order of a few mm), and is therefore used in the field for continuous measurements to identify regions in the cores where more specific investigations would be beneficial. The detection of volcanic influences makes it a great tool for cross-correlating with other cores.  Has been used for annual layer resolution for GISP1 and GISP2 cores. (</a:t>
            </a:r>
            <a:r>
              <a:rPr lang="en-US" sz="1200" dirty="0" smtClean="0">
                <a:solidFill>
                  <a:srgbClr val="000000"/>
                </a:solidFill>
              </a:rPr>
              <a:t>Taylor, et al. J. Glaciology 1992; 38; 325-332)</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Microparticle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conc</a:t>
            </a:r>
            <a:r>
              <a:rPr lang="en-US" sz="1200" kern="1200" baseline="0" dirty="0" smtClean="0">
                <a:solidFill>
                  <a:schemeClr val="tx1"/>
                </a:solidFill>
                <a:latin typeface="+mn-lt"/>
                <a:ea typeface="+mn-ea"/>
                <a:cs typeface="+mn-cs"/>
              </a:rPr>
              <a:t> are influenced on longer timescales to the greatest </a:t>
            </a:r>
            <a:r>
              <a:rPr lang="en-US" sz="1200" kern="1200" dirty="0" smtClean="0">
                <a:solidFill>
                  <a:schemeClr val="tx1"/>
                </a:solidFill>
                <a:latin typeface="+mn-lt"/>
                <a:ea typeface="+mn-ea"/>
                <a:cs typeface="+mn-cs"/>
              </a:rPr>
              <a:t>extent by the availability of dust for </a:t>
            </a:r>
            <a:r>
              <a:rPr lang="en-US" sz="1200" kern="1200" dirty="0" err="1" smtClean="0">
                <a:solidFill>
                  <a:schemeClr val="tx1"/>
                </a:solidFill>
                <a:latin typeface="+mn-lt"/>
                <a:ea typeface="+mn-ea"/>
                <a:cs typeface="+mn-cs"/>
              </a:rPr>
              <a:t>eolian</a:t>
            </a:r>
            <a:r>
              <a:rPr lang="en-US" sz="1200" kern="1200" dirty="0" smtClean="0">
                <a:solidFill>
                  <a:schemeClr val="tx1"/>
                </a:solidFill>
                <a:latin typeface="+mn-lt"/>
                <a:ea typeface="+mn-ea"/>
                <a:cs typeface="+mn-cs"/>
              </a:rPr>
              <a:t> transport due to aridity, lack of stabilizing vegetation, and areal extent of source areas. (Zielinski,</a:t>
            </a:r>
            <a:r>
              <a:rPr lang="en-US" sz="1200" kern="1200" baseline="0" dirty="0" smtClean="0">
                <a:solidFill>
                  <a:schemeClr val="tx1"/>
                </a:solidFill>
                <a:latin typeface="+mn-lt"/>
                <a:ea typeface="+mn-ea"/>
                <a:cs typeface="+mn-cs"/>
              </a:rPr>
              <a:t> et al. GSA Bulletin; v.109; </a:t>
            </a:r>
            <a:r>
              <a:rPr lang="en-US" sz="1200" kern="1200" baseline="0" dirty="0" err="1" smtClean="0">
                <a:solidFill>
                  <a:schemeClr val="tx1"/>
                </a:solidFill>
                <a:latin typeface="+mn-lt"/>
                <a:ea typeface="+mn-ea"/>
                <a:cs typeface="+mn-cs"/>
              </a:rPr>
              <a:t>p</a:t>
            </a:r>
            <a:r>
              <a:rPr lang="en-US" sz="1200" kern="1200" baseline="0" dirty="0" smtClean="0">
                <a:solidFill>
                  <a:schemeClr val="tx1"/>
                </a:solidFill>
                <a:latin typeface="+mn-lt"/>
                <a:ea typeface="+mn-ea"/>
                <a:cs typeface="+mn-cs"/>
              </a:rPr>
              <a:t>. 547-559)</a:t>
            </a:r>
            <a:endParaRPr lang="en-US" sz="120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Increased </a:t>
            </a:r>
            <a:r>
              <a:rPr lang="en-US" sz="1200" kern="1200" dirty="0" err="1" smtClean="0">
                <a:solidFill>
                  <a:schemeClr val="tx1"/>
                </a:solidFill>
                <a:latin typeface="+mn-lt"/>
                <a:ea typeface="+mn-ea"/>
                <a:cs typeface="+mn-cs"/>
              </a:rPr>
              <a:t>microparticle</a:t>
            </a:r>
            <a:r>
              <a:rPr lang="en-US" sz="1200" kern="1200" dirty="0" smtClean="0">
                <a:solidFill>
                  <a:schemeClr val="tx1"/>
                </a:solidFill>
                <a:latin typeface="+mn-lt"/>
                <a:ea typeface="+mn-ea"/>
                <a:cs typeface="+mn-cs"/>
              </a:rPr>
              <a:t> concentrations (numbers), mass, and mass flux values in the GISP2 ice core reflect greater aridity in source areas of the Northern Hemisphere, which enabled more dust to be transported to Greenland. This occurred when the polar vortex may have been more extensive (both spatially and temporally) during the colder climatic period of the Younger </a:t>
            </a:r>
            <a:r>
              <a:rPr lang="en-US" sz="1200" kern="1200" dirty="0" err="1" smtClean="0">
                <a:solidFill>
                  <a:schemeClr val="tx1"/>
                </a:solidFill>
                <a:latin typeface="+mn-lt"/>
                <a:ea typeface="+mn-ea"/>
                <a:cs typeface="+mn-cs"/>
              </a:rPr>
              <a:t>Dryas</a:t>
            </a:r>
            <a:r>
              <a:rPr lang="en-US" sz="1200" kern="1200" dirty="0" smtClean="0">
                <a:solidFill>
                  <a:schemeClr val="tx1"/>
                </a:solidFill>
                <a:latin typeface="+mn-lt"/>
                <a:ea typeface="+mn-ea"/>
                <a:cs typeface="+mn-cs"/>
              </a:rPr>
              <a:t>. Increased mean grain size (diameter) based on number (mean number diameter) probably was a function of greater transporting zonal wind strength (i.e., increased strength of the </a:t>
            </a:r>
            <a:r>
              <a:rPr lang="en-US" sz="1200" kern="1200" dirty="0" err="1" smtClean="0">
                <a:solidFill>
                  <a:schemeClr val="tx1"/>
                </a:solidFill>
                <a:latin typeface="+mn-lt"/>
                <a:ea typeface="+mn-ea"/>
                <a:cs typeface="+mn-cs"/>
              </a:rPr>
              <a:t>westerlies</a:t>
            </a:r>
            <a:r>
              <a:rPr lang="en-US" sz="1200" kern="1200" dirty="0" smtClean="0">
                <a:solidFill>
                  <a:schemeClr val="tx1"/>
                </a:solidFill>
                <a:latin typeface="+mn-lt"/>
                <a:ea typeface="+mn-ea"/>
                <a:cs typeface="+mn-cs"/>
              </a:rPr>
              <a:t>). Greater values in mean grain size based on mass (mean mass diameter) was controlled more by the largest particle sizes analyzed, which may be a proxy for increased storminess. (Zielinski,</a:t>
            </a:r>
            <a:r>
              <a:rPr lang="en-US" sz="1200" kern="1200" baseline="0" dirty="0" smtClean="0">
                <a:solidFill>
                  <a:schemeClr val="tx1"/>
                </a:solidFill>
                <a:latin typeface="+mn-lt"/>
                <a:ea typeface="+mn-ea"/>
                <a:cs typeface="+mn-cs"/>
              </a:rPr>
              <a:t> et al. GSA Bulletin; v.109; </a:t>
            </a:r>
            <a:r>
              <a:rPr lang="en-US" sz="1200" kern="1200" baseline="0" dirty="0" err="1" smtClean="0">
                <a:solidFill>
                  <a:schemeClr val="tx1"/>
                </a:solidFill>
                <a:latin typeface="+mn-lt"/>
                <a:ea typeface="+mn-ea"/>
                <a:cs typeface="+mn-cs"/>
              </a:rPr>
              <a:t>p</a:t>
            </a:r>
            <a:r>
              <a:rPr lang="en-US" sz="1200" kern="1200" baseline="0" dirty="0" smtClean="0">
                <a:solidFill>
                  <a:schemeClr val="tx1"/>
                </a:solidFill>
                <a:latin typeface="+mn-lt"/>
                <a:ea typeface="+mn-ea"/>
                <a:cs typeface="+mn-cs"/>
              </a:rPr>
              <a:t>. 547-559)</a:t>
            </a:r>
            <a:endParaRPr lang="en-US" dirty="0"/>
          </a:p>
        </p:txBody>
      </p:sp>
      <p:sp>
        <p:nvSpPr>
          <p:cNvPr id="4" name="Slide Number Placeholder 3"/>
          <p:cNvSpPr>
            <a:spLocks noGrp="1"/>
          </p:cNvSpPr>
          <p:nvPr>
            <p:ph type="sldNum" sz="quarter" idx="10"/>
          </p:nvPr>
        </p:nvSpPr>
        <p:spPr/>
        <p:txBody>
          <a:bodyPr/>
          <a:lstStyle/>
          <a:p>
            <a:fld id="{D7F9E10E-2384-314E-91D6-4C8B105BC6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10/23/12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9604A-DDD4-4BE5-9F0F-C50D317D16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10/23/12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15F7-02D6-824C-AC50-384E646AFA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10/23/12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15F7-02D6-824C-AC50-384E646AFA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10/23/12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15F7-02D6-824C-AC50-384E646AFA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10/23/12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C7640-1E55-5740-989A-F068C7A712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10/23/12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15F7-02D6-824C-AC50-384E646AFA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10/23/12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515F7-02D6-824C-AC50-384E646AFA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10/23/12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515F7-02D6-824C-AC50-384E646AFA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10/23/12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515F7-02D6-824C-AC50-384E646AFA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10/23/12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15F7-02D6-824C-AC50-384E646AFA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10/23/12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15F7-02D6-824C-AC50-384E646AFA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10/23/12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515F7-02D6-824C-AC50-384E646AFA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iceandclimate.nbi.ku.dk/resear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Younger </a:t>
            </a:r>
            <a:r>
              <a:rPr lang="en-US" dirty="0" err="1" smtClean="0"/>
              <a:t>Dryas</a:t>
            </a:r>
            <a:endParaRPr lang="en-US" dirty="0"/>
          </a:p>
        </p:txBody>
      </p:sp>
      <p:sp>
        <p:nvSpPr>
          <p:cNvPr id="4" name="Text Placeholder 3"/>
          <p:cNvSpPr>
            <a:spLocks noGrp="1"/>
          </p:cNvSpPr>
          <p:nvPr>
            <p:ph type="body" idx="1"/>
          </p:nvPr>
        </p:nvSpPr>
        <p:spPr/>
        <p:txBody>
          <a:bodyPr/>
          <a:lstStyle/>
          <a:p>
            <a:r>
              <a:rPr lang="en-US" dirty="0" smtClean="0">
                <a:solidFill>
                  <a:srgbClr val="000000"/>
                </a:solidFill>
              </a:rPr>
              <a:t>Leader: Kelly Hughes</a:t>
            </a:r>
          </a:p>
          <a:p>
            <a:r>
              <a:rPr lang="en-US" dirty="0" smtClean="0">
                <a:solidFill>
                  <a:srgbClr val="000000"/>
                </a:solidFill>
              </a:rPr>
              <a:t>Assistant: Liz Westby</a:t>
            </a:r>
          </a:p>
          <a:p>
            <a:r>
              <a:rPr lang="en-US" dirty="0" smtClean="0">
                <a:solidFill>
                  <a:srgbClr val="000000"/>
                </a:solidFill>
              </a:rPr>
              <a:t>G610: The Holocene</a:t>
            </a:r>
          </a:p>
          <a:p>
            <a:r>
              <a:rPr lang="en-US" dirty="0" smtClean="0">
                <a:solidFill>
                  <a:srgbClr val="000000"/>
                </a:solidFill>
              </a:rPr>
              <a:t>23OCT2012</a:t>
            </a:r>
            <a:endParaRPr lang="en-US" dirty="0">
              <a:solidFill>
                <a:srgbClr val="000000"/>
              </a:solidFill>
            </a:endParaRPr>
          </a:p>
        </p:txBody>
      </p:sp>
      <p:sp>
        <p:nvSpPr>
          <p:cNvPr id="7" name="Footer Placeholder 6"/>
          <p:cNvSpPr>
            <a:spLocks noGrp="1"/>
          </p:cNvSpPr>
          <p:nvPr>
            <p:ph type="ftr" sz="quarter" idx="11"/>
          </p:nvPr>
        </p:nvSpPr>
        <p:spPr>
          <a:xfrm>
            <a:off x="3124200" y="6356350"/>
            <a:ext cx="3476314" cy="365125"/>
          </a:xfrm>
        </p:spPr>
        <p:txBody>
          <a:bodyPr/>
          <a:lstStyle/>
          <a:p>
            <a:r>
              <a:rPr lang="en-US" sz="1100" b="0" i="0" dirty="0" smtClean="0">
                <a:solidFill>
                  <a:srgbClr val="000000"/>
                </a:solidFill>
                <a:ea typeface="Lucida Grande"/>
                <a:cs typeface="Lucida Grande"/>
              </a:rPr>
              <a:t>Image: </a:t>
            </a:r>
            <a:r>
              <a:rPr lang="en-US" sz="1100" b="0" i="0" dirty="0" err="1" smtClean="0">
                <a:solidFill>
                  <a:srgbClr val="000000"/>
                </a:solidFill>
                <a:ea typeface="Lucida Grande"/>
                <a:cs typeface="Lucida Grande"/>
              </a:rPr>
              <a:t>quaternaryscience.wordpress.com</a:t>
            </a:r>
            <a:endParaRPr lang="en-US" sz="1100" dirty="0">
              <a:solidFill>
                <a:srgbClr val="404040"/>
              </a:solidFill>
            </a:endParaRPr>
          </a:p>
        </p:txBody>
      </p:sp>
      <p:pic>
        <p:nvPicPr>
          <p:cNvPr id="11" name="Picture 10"/>
          <p:cNvPicPr>
            <a:picLocks noChangeAspect="1"/>
          </p:cNvPicPr>
          <p:nvPr/>
        </p:nvPicPr>
        <p:blipFill>
          <a:blip r:embed="rId3"/>
          <a:stretch>
            <a:fillRect/>
          </a:stretch>
        </p:blipFill>
        <p:spPr>
          <a:xfrm>
            <a:off x="4394200" y="1428750"/>
            <a:ext cx="3289300" cy="2463800"/>
          </a:xfrm>
          <a:prstGeom prst="rect">
            <a:avLst/>
          </a:prstGeom>
          <a:effectLst>
            <a:glow rad="139700">
              <a:schemeClr val="accent3">
                <a:alpha val="75000"/>
              </a:schemeClr>
            </a:glo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ea typeface="msgothic" charset="0"/>
                <a:cs typeface="msgothic" charset="0"/>
              </a:rPr>
              <a:t>Figure </a:t>
            </a:r>
            <a:r>
              <a:rPr lang="en-GB" b="1" dirty="0" smtClean="0">
                <a:solidFill>
                  <a:srgbClr val="000000"/>
                </a:solidFill>
                <a:ea typeface="msgothic" charset="0"/>
                <a:cs typeface="msgothic" charset="0"/>
              </a:rPr>
              <a:t>2. </a:t>
            </a:r>
            <a:r>
              <a:rPr lang="en-GB" b="1" dirty="0">
                <a:solidFill>
                  <a:srgbClr val="000000"/>
                </a:solidFill>
                <a:ea typeface="msgothic" charset="0"/>
                <a:cs typeface="msgothic" charset="0"/>
              </a:rPr>
              <a:t>The Younger </a:t>
            </a:r>
            <a:r>
              <a:rPr lang="en-GB" b="1" dirty="0" err="1">
                <a:solidFill>
                  <a:srgbClr val="000000"/>
                </a:solidFill>
                <a:ea typeface="msgothic" charset="0"/>
                <a:cs typeface="msgothic" charset="0"/>
              </a:rPr>
              <a:t>Dryas</a:t>
            </a:r>
            <a:r>
              <a:rPr lang="en-GB" b="1" dirty="0">
                <a:solidFill>
                  <a:srgbClr val="000000"/>
                </a:solidFill>
                <a:ea typeface="msgothic" charset="0"/>
                <a:cs typeface="msgothic" charset="0"/>
              </a:rPr>
              <a:t>–Holocene transition as recorded in the GISP2 core. </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b="49427"/>
          <a:stretch>
            <a:fillRect/>
          </a:stretch>
        </p:blipFill>
        <p:spPr bwMode="auto">
          <a:xfrm>
            <a:off x="2811426" y="739083"/>
            <a:ext cx="3724704" cy="5856810"/>
          </a:xfrm>
          <a:prstGeom prst="rect">
            <a:avLst/>
          </a:prstGeom>
          <a:noFill/>
          <a:ln w="9525">
            <a:noFill/>
            <a:round/>
            <a:headEnd/>
            <a:tailEnd/>
          </a:ln>
          <a:effectLst/>
        </p:spPr>
      </p:pic>
      <p:sp>
        <p:nvSpPr>
          <p:cNvPr id="3076" name="Text Box 4"/>
          <p:cNvSpPr txBox="1">
            <a:spLocks noChangeArrowheads="1"/>
          </p:cNvSpPr>
          <p:nvPr/>
        </p:nvSpPr>
        <p:spPr bwMode="auto">
          <a:xfrm>
            <a:off x="3069360" y="659589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a:solidFill>
                  <a:srgbClr val="000000"/>
                </a:solidFill>
                <a:ea typeface="msgothic" charset="0"/>
                <a:cs typeface="msgothic" charset="0"/>
              </a:rPr>
              <a:t>K C Taylor et al. Science 1997;278:825-827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sp>
        <p:nvSpPr>
          <p:cNvPr id="8" name="Double Bracket 7"/>
          <p:cNvSpPr/>
          <p:nvPr/>
        </p:nvSpPr>
        <p:spPr>
          <a:xfrm>
            <a:off x="4511750" y="4826000"/>
            <a:ext cx="225350" cy="825500"/>
          </a:xfrm>
          <a:prstGeom prst="bracketPair">
            <a:avLst/>
          </a:prstGeom>
          <a:ln>
            <a:solidFill>
              <a:srgbClr val="0000FF"/>
            </a:solidFill>
          </a:ln>
        </p:spPr>
        <p:style>
          <a:lnRef idx="2">
            <a:schemeClr val="accent1"/>
          </a:lnRef>
          <a:fillRef idx="0">
            <a:schemeClr val="accent1"/>
          </a:fillRef>
          <a:effectRef idx="1">
            <a:schemeClr val="accent1"/>
          </a:effectRef>
          <a:fontRef idx="minor">
            <a:schemeClr val="tx1"/>
          </a:fontRef>
        </p:style>
      </p:sp>
      <p:sp>
        <p:nvSpPr>
          <p:cNvPr id="9" name="Double Bracket 8"/>
          <p:cNvSpPr/>
          <p:nvPr/>
        </p:nvSpPr>
        <p:spPr>
          <a:xfrm>
            <a:off x="4511750" y="3975100"/>
            <a:ext cx="225350" cy="508000"/>
          </a:xfrm>
          <a:prstGeom prst="bracketPair">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Double Bracket 9"/>
          <p:cNvSpPr/>
          <p:nvPr/>
        </p:nvSpPr>
        <p:spPr>
          <a:xfrm>
            <a:off x="4511750" y="1498600"/>
            <a:ext cx="225350" cy="977900"/>
          </a:xfrm>
          <a:prstGeom prst="bracketPair">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Double Bracket 10"/>
          <p:cNvSpPr/>
          <p:nvPr/>
        </p:nvSpPr>
        <p:spPr>
          <a:xfrm>
            <a:off x="4511750" y="2628900"/>
            <a:ext cx="225350" cy="838200"/>
          </a:xfrm>
          <a:prstGeom prst="bracketPair">
            <a:avLst/>
          </a:prstGeom>
          <a:ln>
            <a:solidFill>
              <a:srgbClr val="FFFF00"/>
            </a:solidFill>
          </a:ln>
          <a:effectLst>
            <a:outerShdw blurRad="40000" dir="5400000" sx="102000" sy="102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Double Bracket 11"/>
          <p:cNvSpPr/>
          <p:nvPr/>
        </p:nvSpPr>
        <p:spPr>
          <a:xfrm>
            <a:off x="4343400" y="5651500"/>
            <a:ext cx="393700" cy="609600"/>
          </a:xfrm>
          <a:prstGeom prst="bracketPair">
            <a:avLst>
              <a:gd name="adj" fmla="val 19893"/>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ea typeface="msgothic" charset="0"/>
                <a:cs typeface="msgothic" charset="0"/>
              </a:rPr>
              <a:t>Figure </a:t>
            </a:r>
            <a:r>
              <a:rPr lang="en-GB" b="1" dirty="0" smtClean="0">
                <a:solidFill>
                  <a:srgbClr val="000000"/>
                </a:solidFill>
                <a:ea typeface="msgothic" charset="0"/>
                <a:cs typeface="msgothic" charset="0"/>
              </a:rPr>
              <a:t>2. </a:t>
            </a:r>
            <a:r>
              <a:rPr lang="en-GB" b="1" dirty="0">
                <a:solidFill>
                  <a:srgbClr val="000000"/>
                </a:solidFill>
                <a:ea typeface="msgothic" charset="0"/>
                <a:cs typeface="msgothic" charset="0"/>
              </a:rPr>
              <a:t>The Younger </a:t>
            </a:r>
            <a:r>
              <a:rPr lang="en-GB" b="1" dirty="0" err="1">
                <a:solidFill>
                  <a:srgbClr val="000000"/>
                </a:solidFill>
                <a:ea typeface="msgothic" charset="0"/>
                <a:cs typeface="msgothic" charset="0"/>
              </a:rPr>
              <a:t>Dryas</a:t>
            </a:r>
            <a:r>
              <a:rPr lang="en-GB" b="1" dirty="0">
                <a:solidFill>
                  <a:srgbClr val="000000"/>
                </a:solidFill>
                <a:ea typeface="msgothic" charset="0"/>
                <a:cs typeface="msgothic" charset="0"/>
              </a:rPr>
              <a:t>–Holocene transition as recorded in the GISP2 core. </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t="50573"/>
          <a:stretch>
            <a:fillRect/>
          </a:stretch>
        </p:blipFill>
        <p:spPr bwMode="auto">
          <a:xfrm>
            <a:off x="2912266" y="744384"/>
            <a:ext cx="3649667" cy="5608729"/>
          </a:xfrm>
          <a:prstGeom prst="rect">
            <a:avLst/>
          </a:prstGeom>
          <a:noFill/>
          <a:ln w="9525">
            <a:noFill/>
            <a:round/>
            <a:headEnd/>
            <a:tailEnd/>
          </a:ln>
          <a:effectLst/>
        </p:spPr>
      </p:pic>
      <p:sp>
        <p:nvSpPr>
          <p:cNvPr id="3076" name="Text Box 4"/>
          <p:cNvSpPr txBox="1">
            <a:spLocks noChangeArrowheads="1"/>
          </p:cNvSpPr>
          <p:nvPr/>
        </p:nvSpPr>
        <p:spPr bwMode="auto">
          <a:xfrm>
            <a:off x="2617890" y="659589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a:solidFill>
                  <a:srgbClr val="000000"/>
                </a:solidFill>
                <a:ea typeface="msgothic" charset="0"/>
                <a:cs typeface="msgothic" charset="0"/>
              </a:rPr>
              <a:t>K C Taylor et al. Science 1997;278:825-827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sp>
        <p:nvSpPr>
          <p:cNvPr id="8" name="Double Bracket 7"/>
          <p:cNvSpPr/>
          <p:nvPr/>
        </p:nvSpPr>
        <p:spPr>
          <a:xfrm>
            <a:off x="4511750" y="3848100"/>
            <a:ext cx="225350" cy="660400"/>
          </a:xfrm>
          <a:prstGeom prst="bracketPair">
            <a:avLst/>
          </a:prstGeom>
          <a:ln>
            <a:solidFill>
              <a:srgbClr val="660066"/>
            </a:solidFill>
          </a:ln>
        </p:spPr>
        <p:style>
          <a:lnRef idx="2">
            <a:schemeClr val="accent1"/>
          </a:lnRef>
          <a:fillRef idx="0">
            <a:schemeClr val="accent1"/>
          </a:fillRef>
          <a:effectRef idx="1">
            <a:schemeClr val="accent1"/>
          </a:effectRef>
          <a:fontRef idx="minor">
            <a:schemeClr val="tx1"/>
          </a:fontRef>
        </p:style>
      </p:sp>
      <p:sp>
        <p:nvSpPr>
          <p:cNvPr id="9" name="Double Bracket 8"/>
          <p:cNvSpPr/>
          <p:nvPr/>
        </p:nvSpPr>
        <p:spPr>
          <a:xfrm>
            <a:off x="4511750" y="2819400"/>
            <a:ext cx="225350" cy="850900"/>
          </a:xfrm>
          <a:prstGeom prst="bracketPair">
            <a:avLst/>
          </a:prstGeom>
          <a:ln>
            <a:solidFill>
              <a:srgbClr val="FF6600"/>
            </a:solidFill>
          </a:ln>
        </p:spPr>
        <p:style>
          <a:lnRef idx="2">
            <a:schemeClr val="accent1"/>
          </a:lnRef>
          <a:fillRef idx="0">
            <a:schemeClr val="accent1"/>
          </a:fillRef>
          <a:effectRef idx="1">
            <a:schemeClr val="accent1"/>
          </a:effectRef>
          <a:fontRef idx="minor">
            <a:schemeClr val="tx1"/>
          </a:fontRef>
        </p:style>
      </p:sp>
      <p:sp>
        <p:nvSpPr>
          <p:cNvPr id="10" name="Double Bracket 9"/>
          <p:cNvSpPr/>
          <p:nvPr/>
        </p:nvSpPr>
        <p:spPr>
          <a:xfrm>
            <a:off x="4511750" y="1981200"/>
            <a:ext cx="225350" cy="660400"/>
          </a:xfrm>
          <a:prstGeom prst="bracketPair">
            <a:avLst/>
          </a:prstGeom>
          <a:ln>
            <a:solidFill>
              <a:srgbClr val="008000"/>
            </a:solidFill>
          </a:ln>
        </p:spPr>
        <p:style>
          <a:lnRef idx="2">
            <a:schemeClr val="accent1"/>
          </a:lnRef>
          <a:fillRef idx="0">
            <a:schemeClr val="accent1"/>
          </a:fillRef>
          <a:effectRef idx="1">
            <a:schemeClr val="accent1"/>
          </a:effectRef>
          <a:fontRef idx="minor">
            <a:schemeClr val="tx1"/>
          </a:fontRef>
        </p:style>
      </p:sp>
      <p:sp>
        <p:nvSpPr>
          <p:cNvPr id="11" name="Double Bracket 10"/>
          <p:cNvSpPr/>
          <p:nvPr/>
        </p:nvSpPr>
        <p:spPr>
          <a:xfrm>
            <a:off x="4511751" y="4864100"/>
            <a:ext cx="225350" cy="482600"/>
          </a:xfrm>
          <a:prstGeom prst="bracketPair">
            <a:avLst/>
          </a:prstGeom>
          <a:ln>
            <a:solidFill>
              <a:srgbClr val="3366FF"/>
            </a:solidFill>
          </a:ln>
        </p:spPr>
        <p:style>
          <a:lnRef idx="2">
            <a:schemeClr val="accent1"/>
          </a:lnRef>
          <a:fillRef idx="0">
            <a:schemeClr val="accent1"/>
          </a:fillRef>
          <a:effectRef idx="1">
            <a:schemeClr val="accent1"/>
          </a:effectRef>
          <a:fontRef idx="minor">
            <a:schemeClr val="tx1"/>
          </a:fontRef>
        </p:style>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ea typeface="msgothic" charset="0"/>
                <a:cs typeface="msgothic" charset="0"/>
              </a:rPr>
              <a:t>Figure </a:t>
            </a:r>
            <a:r>
              <a:rPr lang="en-GB" b="1" dirty="0" smtClean="0">
                <a:solidFill>
                  <a:srgbClr val="000000"/>
                </a:solidFill>
                <a:ea typeface="msgothic" charset="0"/>
                <a:cs typeface="msgothic" charset="0"/>
              </a:rPr>
              <a:t>2. </a:t>
            </a:r>
            <a:r>
              <a:rPr lang="en-GB" b="1" dirty="0">
                <a:solidFill>
                  <a:srgbClr val="000000"/>
                </a:solidFill>
                <a:ea typeface="msgothic" charset="0"/>
                <a:cs typeface="msgothic" charset="0"/>
              </a:rPr>
              <a:t>The Younger </a:t>
            </a:r>
            <a:r>
              <a:rPr lang="en-GB" b="1" dirty="0" err="1">
                <a:solidFill>
                  <a:srgbClr val="000000"/>
                </a:solidFill>
                <a:ea typeface="msgothic" charset="0"/>
                <a:cs typeface="msgothic" charset="0"/>
              </a:rPr>
              <a:t>Dryas</a:t>
            </a:r>
            <a:r>
              <a:rPr lang="en-GB" b="1" dirty="0">
                <a:solidFill>
                  <a:srgbClr val="000000"/>
                </a:solidFill>
                <a:ea typeface="msgothic" charset="0"/>
                <a:cs typeface="msgothic" charset="0"/>
              </a:rPr>
              <a:t>–Holocene transition as recorded in the GISP2 core. </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3787199" y="796404"/>
            <a:ext cx="1838901" cy="5717514"/>
          </a:xfrm>
          <a:prstGeom prst="rect">
            <a:avLst/>
          </a:prstGeom>
          <a:noFill/>
          <a:ln w="9525">
            <a:noFill/>
            <a:round/>
            <a:headEnd/>
            <a:tailEnd/>
          </a:ln>
          <a:effectLst/>
        </p:spPr>
      </p:pic>
      <p:sp>
        <p:nvSpPr>
          <p:cNvPr id="3076" name="Text Box 4"/>
          <p:cNvSpPr txBox="1">
            <a:spLocks noChangeArrowheads="1"/>
          </p:cNvSpPr>
          <p:nvPr/>
        </p:nvSpPr>
        <p:spPr bwMode="auto">
          <a:xfrm>
            <a:off x="2834700" y="659589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a:solidFill>
                  <a:srgbClr val="000000"/>
                </a:solidFill>
                <a:ea typeface="msgothic" charset="0"/>
                <a:cs typeface="msgothic" charset="0"/>
              </a:rPr>
              <a:t>K C Taylor et al. Science 1997;278:825-827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cxnSp>
        <p:nvCxnSpPr>
          <p:cNvPr id="8" name="Straight Arrow Connector 7"/>
          <p:cNvCxnSpPr/>
          <p:nvPr/>
        </p:nvCxnSpPr>
        <p:spPr>
          <a:xfrm rot="5400000">
            <a:off x="4540250" y="2813050"/>
            <a:ext cx="285750" cy="1460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4467225" y="3854450"/>
            <a:ext cx="285750" cy="1460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671650"/>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ea typeface="msgothic" charset="0"/>
                <a:cs typeface="msgothic" charset="0"/>
              </a:rPr>
              <a:t>Figure </a:t>
            </a:r>
            <a:r>
              <a:rPr lang="en-GB" b="1" dirty="0" smtClean="0">
                <a:solidFill>
                  <a:srgbClr val="000000"/>
                </a:solidFill>
                <a:ea typeface="msgothic" charset="0"/>
                <a:cs typeface="msgothic" charset="0"/>
              </a:rPr>
              <a:t>3. </a:t>
            </a:r>
            <a:r>
              <a:rPr lang="en-GB" b="1" dirty="0">
                <a:solidFill>
                  <a:srgbClr val="000000"/>
                </a:solidFill>
                <a:ea typeface="msgothic" charset="0"/>
                <a:cs typeface="msgothic" charset="0"/>
              </a:rPr>
              <a:t>The GISP2 methane record</a:t>
            </a:r>
            <a:r>
              <a:rPr lang="en-GB" b="1" dirty="0" smtClean="0">
                <a:solidFill>
                  <a:srgbClr val="000000"/>
                </a:solidFill>
                <a:ea typeface="msgothic" charset="0"/>
                <a:cs typeface="msgothic" charset="0"/>
              </a:rPr>
              <a:t> from </a:t>
            </a:r>
            <a:r>
              <a:rPr lang="en-US" b="1" dirty="0" smtClean="0">
                <a:solidFill>
                  <a:schemeClr val="tx1"/>
                </a:solidFill>
              </a:rPr>
              <a:t>Brook, E. J., et al. Science 1996; 273: 1087-1091</a:t>
            </a:r>
            <a:r>
              <a:rPr lang="en-GB" b="1" dirty="0" smtClean="0">
                <a:solidFill>
                  <a:srgbClr val="000000"/>
                </a:solidFill>
                <a:ea typeface="msgothic" charset="0"/>
                <a:cs typeface="msgothic" charset="0"/>
              </a:rPr>
              <a:t>, </a:t>
            </a:r>
            <a:r>
              <a:rPr lang="en-GB" b="1" dirty="0">
                <a:solidFill>
                  <a:srgbClr val="000000"/>
                </a:solidFill>
                <a:ea typeface="msgothic" charset="0"/>
                <a:cs typeface="msgothic" charset="0"/>
              </a:rPr>
              <a:t>obtained from measurements of discontinuous samples and plotted as a function of depth. </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71040" y="1363824"/>
            <a:ext cx="7804800" cy="4123152"/>
          </a:xfrm>
          <a:prstGeom prst="rect">
            <a:avLst/>
          </a:prstGeom>
          <a:noFill/>
          <a:ln w="9525">
            <a:noFill/>
            <a:round/>
            <a:headEnd/>
            <a:tailEnd/>
          </a:ln>
          <a:effectLst/>
        </p:spPr>
      </p:pic>
      <p:sp>
        <p:nvSpPr>
          <p:cNvPr id="3076" name="Text Box 4"/>
          <p:cNvSpPr txBox="1">
            <a:spLocks noChangeArrowheads="1"/>
          </p:cNvSpPr>
          <p:nvPr/>
        </p:nvSpPr>
        <p:spPr bwMode="auto">
          <a:xfrm>
            <a:off x="2630160" y="649724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a:solidFill>
                  <a:srgbClr val="000000"/>
                </a:solidFill>
                <a:ea typeface="msgothic" charset="0"/>
                <a:cs typeface="msgothic" charset="0"/>
              </a:rPr>
              <a:t>K C Taylor et al. Science 1997;278:825-827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933700" y="6356350"/>
            <a:ext cx="3657600" cy="365125"/>
          </a:xfrm>
        </p:spPr>
        <p:txBody>
          <a:bodyPr/>
          <a:lstStyle/>
          <a:p>
            <a:r>
              <a:rPr lang="en-US" sz="1100" dirty="0" smtClean="0">
                <a:solidFill>
                  <a:schemeClr val="tx1"/>
                </a:solidFill>
              </a:rPr>
              <a:t>Brook, E. J., et al. Science 1996; 273: 1087-1091</a:t>
            </a:r>
            <a:endParaRPr lang="en-US" sz="1100" dirty="0">
              <a:solidFill>
                <a:schemeClr val="tx1"/>
              </a:solidFill>
            </a:endParaRPr>
          </a:p>
        </p:txBody>
      </p:sp>
      <p:pic>
        <p:nvPicPr>
          <p:cNvPr id="7" name="Picture 6" descr="Screen shot 2012-10-22 at 4.21.32 PM.png"/>
          <p:cNvPicPr>
            <a:picLocks noChangeAspect="1"/>
          </p:cNvPicPr>
          <p:nvPr/>
        </p:nvPicPr>
        <p:blipFill>
          <a:blip r:embed="rId3"/>
          <a:stretch>
            <a:fillRect/>
          </a:stretch>
        </p:blipFill>
        <p:spPr>
          <a:xfrm>
            <a:off x="4764" y="1905000"/>
            <a:ext cx="9139236" cy="3848099"/>
          </a:xfrm>
          <a:prstGeom prst="rect">
            <a:avLst/>
          </a:prstGeom>
        </p:spPr>
      </p:pic>
      <p:sp>
        <p:nvSpPr>
          <p:cNvPr id="10" name="TextBox 9"/>
          <p:cNvSpPr txBox="1"/>
          <p:nvPr/>
        </p:nvSpPr>
        <p:spPr>
          <a:xfrm>
            <a:off x="228600" y="203200"/>
            <a:ext cx="8915400" cy="1200329"/>
          </a:xfrm>
          <a:prstGeom prst="rect">
            <a:avLst/>
          </a:prstGeom>
          <a:noFill/>
        </p:spPr>
        <p:txBody>
          <a:bodyPr wrap="square" rtlCol="0">
            <a:spAutoFit/>
          </a:bodyPr>
          <a:lstStyle/>
          <a:p>
            <a:r>
              <a:rPr lang="en-US" b="1" dirty="0" smtClean="0"/>
              <a:t>Figure 2. Expanded plots of the GISP2 methane and δ</a:t>
            </a:r>
            <a:r>
              <a:rPr lang="en-US" b="1" baseline="30000" dirty="0" smtClean="0"/>
              <a:t>18</a:t>
            </a:r>
            <a:r>
              <a:rPr lang="en-US" b="1" dirty="0" smtClean="0"/>
              <a:t>O</a:t>
            </a:r>
            <a:r>
              <a:rPr lang="en-US" b="1" baseline="-25000" dirty="0" smtClean="0"/>
              <a:t>ice</a:t>
            </a:r>
            <a:r>
              <a:rPr lang="en-US" b="1" dirty="0" smtClean="0"/>
              <a:t> records. (A) Data from 10 to 20 ka. All replicate methane measurements are shown as circles, and the solid line connecting them passes through the mean value for each depth. Thin solid line in upper half of each panel is δ</a:t>
            </a:r>
            <a:r>
              <a:rPr lang="en-US" b="1" baseline="30000" dirty="0" smtClean="0"/>
              <a:t>18</a:t>
            </a:r>
            <a:r>
              <a:rPr lang="en-US" b="1" dirty="0" smtClean="0"/>
              <a:t>O</a:t>
            </a:r>
            <a:r>
              <a:rPr lang="en-US" b="1" baseline="-25000" dirty="0" smtClean="0"/>
              <a:t>ice</a:t>
            </a:r>
            <a:r>
              <a:rPr lang="en-US" b="1" dirty="0" smtClean="0"/>
              <a:t> record from </a:t>
            </a:r>
            <a:r>
              <a:rPr lang="en-US" b="1" dirty="0" err="1" smtClean="0"/>
              <a:t>Grootes</a:t>
            </a:r>
            <a:r>
              <a:rPr lang="en-US" b="1" dirty="0" smtClean="0"/>
              <a:t>, P., et al. </a:t>
            </a:r>
            <a:r>
              <a:rPr lang="en-US" b="1" dirty="0"/>
              <a:t>Nature</a:t>
            </a:r>
            <a:r>
              <a:rPr lang="en-US" b="1" dirty="0" smtClean="0"/>
              <a:t> 1993; 366</a:t>
            </a:r>
            <a:r>
              <a:rPr lang="en-US" b="1" dirty="0"/>
              <a:t>:</a:t>
            </a:r>
            <a:r>
              <a:rPr lang="en-US" b="1" dirty="0" smtClean="0"/>
              <a:t> 552.</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Taylor et al 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Y.D.-Holocene Transition was marked by:</a:t>
            </a:r>
          </a:p>
          <a:p>
            <a:pPr lvl="1"/>
            <a:r>
              <a:rPr lang="en-US" dirty="0" smtClean="0"/>
              <a:t>Hemisphere-wide increase in water vapor</a:t>
            </a:r>
          </a:p>
          <a:p>
            <a:pPr lvl="1"/>
            <a:r>
              <a:rPr lang="en-US" dirty="0" smtClean="0"/>
              <a:t>Decreased size of dust source areas</a:t>
            </a:r>
          </a:p>
          <a:p>
            <a:pPr lvl="1"/>
            <a:r>
              <a:rPr lang="en-US" dirty="0" smtClean="0"/>
              <a:t>Increased snow accumulation at Summit</a:t>
            </a:r>
          </a:p>
          <a:p>
            <a:pPr lvl="1"/>
            <a:r>
              <a:rPr lang="en-US" dirty="0" smtClean="0"/>
              <a:t>Wind speeds, precipitation, temperatures and sea ice changing on </a:t>
            </a:r>
            <a:r>
              <a:rPr lang="en-US" dirty="0" err="1" smtClean="0"/>
              <a:t>subdecadal</a:t>
            </a:r>
            <a:r>
              <a:rPr lang="en-US" dirty="0" smtClean="0"/>
              <a:t> time scales</a:t>
            </a:r>
          </a:p>
          <a:p>
            <a:r>
              <a:rPr lang="en-US" dirty="0" smtClean="0"/>
              <a:t>Remaining question:</a:t>
            </a:r>
          </a:p>
          <a:p>
            <a:pPr lvl="1"/>
            <a:r>
              <a:rPr lang="en-US" dirty="0" smtClean="0"/>
              <a:t>Did the climate transition start at lower </a:t>
            </a:r>
            <a:r>
              <a:rPr lang="en-US" dirty="0" err="1" smtClean="0"/>
              <a:t>lats</a:t>
            </a:r>
            <a:r>
              <a:rPr lang="en-US" dirty="0" smtClean="0"/>
              <a:t> and changes at higher </a:t>
            </a:r>
            <a:r>
              <a:rPr lang="en-US" dirty="0" err="1" smtClean="0"/>
              <a:t>lats</a:t>
            </a:r>
            <a:r>
              <a:rPr lang="en-US" dirty="0" smtClean="0"/>
              <a:t> followed, or did higher lat changes occur earlier but were undetected?</a:t>
            </a:r>
            <a:endParaRPr lang="en-US" dirty="0"/>
          </a:p>
        </p:txBody>
      </p:sp>
      <p:sp>
        <p:nvSpPr>
          <p:cNvPr id="5" name="Text Box 4"/>
          <p:cNvSpPr txBox="1">
            <a:spLocks noChangeArrowheads="1"/>
          </p:cNvSpPr>
          <p:nvPr/>
        </p:nvSpPr>
        <p:spPr bwMode="auto">
          <a:xfrm>
            <a:off x="2630160" y="649724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a:solidFill>
                  <a:srgbClr val="000000"/>
                </a:solidFill>
                <a:ea typeface="msgothic" charset="0"/>
                <a:cs typeface="msgothic" charset="0"/>
              </a:rPr>
              <a:t>K C Taylor et al. Science 1997;278:825-827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Unstable Younger </a:t>
            </a:r>
            <a:r>
              <a:rPr lang="en-US" dirty="0" err="1" smtClean="0"/>
              <a:t>Dryas</a:t>
            </a:r>
            <a:endParaRPr lang="en-US" dirty="0"/>
          </a:p>
        </p:txBody>
      </p:sp>
      <p:sp>
        <p:nvSpPr>
          <p:cNvPr id="3" name="Content Placeholder 2"/>
          <p:cNvSpPr>
            <a:spLocks noGrp="1"/>
          </p:cNvSpPr>
          <p:nvPr>
            <p:ph idx="1"/>
          </p:nvPr>
        </p:nvSpPr>
        <p:spPr/>
        <p:txBody>
          <a:bodyPr/>
          <a:lstStyle/>
          <a:p>
            <a:r>
              <a:rPr lang="en-US" dirty="0" err="1" smtClean="0"/>
              <a:t>Ebbesen</a:t>
            </a:r>
            <a:r>
              <a:rPr lang="en-US" dirty="0" smtClean="0"/>
              <a:t> &amp; </a:t>
            </a:r>
            <a:r>
              <a:rPr lang="en-US" dirty="0" err="1" smtClean="0"/>
              <a:t>Hald</a:t>
            </a:r>
            <a:r>
              <a:rPr lang="en-US" dirty="0" smtClean="0"/>
              <a:t> (2004) Hypothesis:</a:t>
            </a:r>
          </a:p>
          <a:p>
            <a:pPr lvl="1"/>
            <a:r>
              <a:rPr lang="en-US" dirty="0" smtClean="0"/>
              <a:t>Y.D. </a:t>
            </a:r>
            <a:r>
              <a:rPr lang="en-US" dirty="0" err="1" smtClean="0"/>
              <a:t>stadial</a:t>
            </a:r>
            <a:r>
              <a:rPr lang="en-US" dirty="0" smtClean="0"/>
              <a:t> (GS1) was actually climatically unstable for NE North Atlantic</a:t>
            </a:r>
          </a:p>
          <a:p>
            <a:pPr lvl="2"/>
            <a:r>
              <a:rPr lang="en-US" dirty="0" smtClean="0"/>
              <a:t>Fluctuations between glacial values (2°C) and interglacial values (10°C)</a:t>
            </a:r>
          </a:p>
          <a:p>
            <a:pPr lvl="2"/>
            <a:r>
              <a:rPr lang="en-US" dirty="0" smtClean="0"/>
              <a:t>Instability is predicted by modeling experiments of GS1 where cooling was forced by </a:t>
            </a:r>
            <a:r>
              <a:rPr lang="en-US" dirty="0" err="1" smtClean="0"/>
              <a:t>meltwater</a:t>
            </a:r>
            <a:r>
              <a:rPr lang="en-US" dirty="0" smtClean="0"/>
              <a:t>, in contrast to what other proxy records from Greenland ice cores suggest</a:t>
            </a:r>
          </a:p>
          <a:p>
            <a:pPr lvl="1"/>
            <a:endParaRPr lang="en-US" dirty="0"/>
          </a:p>
        </p:txBody>
      </p:sp>
      <p:sp>
        <p:nvSpPr>
          <p:cNvPr id="5" name="Text Box 4"/>
          <p:cNvSpPr txBox="1">
            <a:spLocks noChangeArrowheads="1"/>
          </p:cNvSpPr>
          <p:nvPr/>
        </p:nvSpPr>
        <p:spPr bwMode="auto">
          <a:xfrm>
            <a:off x="2716428" y="649724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err="1">
                <a:solidFill>
                  <a:srgbClr val="000000"/>
                </a:solidFill>
                <a:ea typeface="msgothic" charset="0"/>
                <a:cs typeface="msgothic" charset="0"/>
              </a:rPr>
              <a:t>Ebbesen</a:t>
            </a:r>
            <a:r>
              <a:rPr lang="en-GB" sz="1100" dirty="0">
                <a:solidFill>
                  <a:srgbClr val="000000"/>
                </a:solidFill>
                <a:ea typeface="msgothic" charset="0"/>
                <a:cs typeface="msgothic" charset="0"/>
              </a:rPr>
              <a:t> H , </a:t>
            </a:r>
            <a:r>
              <a:rPr lang="en-GB" sz="1100" dirty="0" err="1">
                <a:solidFill>
                  <a:srgbClr val="000000"/>
                </a:solidFill>
                <a:ea typeface="msgothic" charset="0"/>
                <a:cs typeface="msgothic" charset="0"/>
              </a:rPr>
              <a:t>Hald</a:t>
            </a:r>
            <a:r>
              <a:rPr lang="en-GB" sz="1100" dirty="0">
                <a:solidFill>
                  <a:srgbClr val="000000"/>
                </a:solidFill>
                <a:ea typeface="msgothic" charset="0"/>
                <a:cs typeface="msgothic" charset="0"/>
              </a:rPr>
              <a:t> M Geology 2004;32:673-676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913887"/>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ea typeface="msgothic" charset="0"/>
                <a:cs typeface="msgothic" charset="0"/>
              </a:rPr>
              <a:t>Figure 1. Location map of North Atlantic region, showing positions of marine sediment core used in present study (JM99-1200; 69°15.95′N, 16°25.09′E; 476 </a:t>
            </a:r>
            <a:r>
              <a:rPr lang="en-GB" b="1" dirty="0" err="1">
                <a:solidFill>
                  <a:srgbClr val="000000"/>
                </a:solidFill>
                <a:ea typeface="msgothic" charset="0"/>
                <a:cs typeface="msgothic" charset="0"/>
              </a:rPr>
              <a:t>m</a:t>
            </a:r>
            <a:r>
              <a:rPr lang="en-GB" b="1" dirty="0">
                <a:solidFill>
                  <a:srgbClr val="000000"/>
                </a:solidFill>
                <a:ea typeface="msgothic" charset="0"/>
                <a:cs typeface="msgothic" charset="0"/>
              </a:rPr>
              <a:t> water depth) and SUMMIT ice cores used for </a:t>
            </a:r>
            <a:r>
              <a:rPr lang="en-GB" b="1" dirty="0" smtClean="0">
                <a:solidFill>
                  <a:srgbClr val="000000"/>
                </a:solidFill>
                <a:ea typeface="msgothic" charset="0"/>
                <a:cs typeface="msgothic" charset="0"/>
              </a:rPr>
              <a:t>correlation</a:t>
            </a:r>
            <a:r>
              <a:rPr lang="en-GB" b="1" dirty="0">
                <a:solidFill>
                  <a:srgbClr val="000000"/>
                </a:solidFill>
                <a:ea typeface="msgothic" charset="0"/>
                <a:cs typeface="msgothic" charset="0"/>
              </a:rPr>
              <a:t>. </a:t>
            </a:r>
          </a:p>
        </p:txBody>
      </p:sp>
      <p:pic>
        <p:nvPicPr>
          <p:cNvPr id="3074" name="Picture 2"/>
          <p:cNvPicPr>
            <a:picLocks noChangeAspect="1" noChangeArrowheads="1"/>
          </p:cNvPicPr>
          <p:nvPr/>
        </p:nvPicPr>
        <p:blipFill>
          <a:blip r:embed="rId3"/>
          <a:srcRect/>
          <a:stretch>
            <a:fillRect/>
          </a:stretch>
        </p:blipFill>
        <p:spPr bwMode="auto">
          <a:xfrm>
            <a:off x="7380000" y="5878697"/>
            <a:ext cx="718560" cy="783442"/>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2298240" y="1295528"/>
            <a:ext cx="4551840" cy="4893634"/>
          </a:xfrm>
          <a:prstGeom prst="rect">
            <a:avLst/>
          </a:prstGeom>
          <a:noFill/>
          <a:ln w="9525">
            <a:noFill/>
            <a:round/>
            <a:headEnd/>
            <a:tailEnd/>
          </a:ln>
          <a:effectLst/>
        </p:spPr>
      </p:pic>
      <p:sp>
        <p:nvSpPr>
          <p:cNvPr id="3076" name="Text Box 4"/>
          <p:cNvSpPr txBox="1">
            <a:spLocks noChangeArrowheads="1"/>
          </p:cNvSpPr>
          <p:nvPr/>
        </p:nvSpPr>
        <p:spPr bwMode="auto">
          <a:xfrm>
            <a:off x="2716428" y="649724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err="1">
                <a:solidFill>
                  <a:srgbClr val="000000"/>
                </a:solidFill>
                <a:ea typeface="msgothic" charset="0"/>
                <a:cs typeface="msgothic" charset="0"/>
              </a:rPr>
              <a:t>Ebbesen</a:t>
            </a:r>
            <a:r>
              <a:rPr lang="en-GB" sz="1100" dirty="0">
                <a:solidFill>
                  <a:srgbClr val="000000"/>
                </a:solidFill>
                <a:ea typeface="msgothic" charset="0"/>
                <a:cs typeface="msgothic" charset="0"/>
              </a:rPr>
              <a:t> H , </a:t>
            </a:r>
            <a:r>
              <a:rPr lang="en-GB" sz="1100" dirty="0" err="1">
                <a:solidFill>
                  <a:srgbClr val="000000"/>
                </a:solidFill>
                <a:ea typeface="msgothic" charset="0"/>
                <a:cs typeface="msgothic" charset="0"/>
              </a:rPr>
              <a:t>Hald</a:t>
            </a:r>
            <a:r>
              <a:rPr lang="en-GB" sz="1100" dirty="0">
                <a:solidFill>
                  <a:srgbClr val="000000"/>
                </a:solidFill>
                <a:ea typeface="msgothic" charset="0"/>
                <a:cs typeface="msgothic" charset="0"/>
              </a:rPr>
              <a:t> M Geology 2004;32:673-676</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©2004 by Geological Society of America</a:t>
            </a:r>
          </a:p>
        </p:txBody>
      </p:sp>
      <p:sp>
        <p:nvSpPr>
          <p:cNvPr id="7" name="5-Point Star 6"/>
          <p:cNvSpPr/>
          <p:nvPr/>
        </p:nvSpPr>
        <p:spPr>
          <a:xfrm>
            <a:off x="5473700" y="3530600"/>
            <a:ext cx="381000" cy="330200"/>
          </a:xfrm>
          <a:prstGeom prst="star5">
            <a:avLst/>
          </a:prstGeom>
          <a:gradFill flip="none" rotWithShape="1">
            <a:gsLst>
              <a:gs pos="49000">
                <a:schemeClr val="tx2">
                  <a:lumMod val="75000"/>
                </a:schemeClr>
              </a:gs>
              <a:gs pos="100000">
                <a:srgbClr val="FFFFFF"/>
              </a:gs>
            </a:gsLst>
            <a:path path="circle">
              <a:fillToRect l="100000" t="100000"/>
            </a:path>
            <a:tileRect r="-100000" b="-100000"/>
          </a:gradFill>
          <a:ln>
            <a:solidFill>
              <a:schemeClr val="tx2">
                <a:lumMod val="75000"/>
                <a:alpha val="71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Proxies Used</a:t>
            </a:r>
            <a:endParaRPr lang="en-US" dirty="0"/>
          </a:p>
        </p:txBody>
      </p:sp>
      <p:sp>
        <p:nvSpPr>
          <p:cNvPr id="4" name="Content Placeholder 3"/>
          <p:cNvSpPr>
            <a:spLocks noGrp="1"/>
          </p:cNvSpPr>
          <p:nvPr>
            <p:ph idx="1"/>
          </p:nvPr>
        </p:nvSpPr>
        <p:spPr/>
        <p:txBody>
          <a:bodyPr/>
          <a:lstStyle/>
          <a:p>
            <a:r>
              <a:rPr lang="en-US" dirty="0" smtClean="0"/>
              <a:t>δ</a:t>
            </a:r>
            <a:r>
              <a:rPr lang="en-US" baseline="30000" dirty="0" smtClean="0"/>
              <a:t>18</a:t>
            </a:r>
            <a:r>
              <a:rPr lang="en-US" dirty="0" smtClean="0"/>
              <a:t>O and δ</a:t>
            </a:r>
            <a:r>
              <a:rPr lang="en-US" baseline="30000" dirty="0" smtClean="0"/>
              <a:t>13</a:t>
            </a:r>
            <a:r>
              <a:rPr lang="en-US" dirty="0" smtClean="0"/>
              <a:t>C from </a:t>
            </a:r>
            <a:r>
              <a:rPr lang="en-US" i="1" dirty="0" smtClean="0"/>
              <a:t>N. </a:t>
            </a:r>
            <a:r>
              <a:rPr lang="en-US" i="1" dirty="0" err="1" smtClean="0"/>
              <a:t>pachyderma</a:t>
            </a:r>
            <a:r>
              <a:rPr lang="en-US" dirty="0" smtClean="0"/>
              <a:t> </a:t>
            </a:r>
          </a:p>
          <a:p>
            <a:r>
              <a:rPr lang="en-US" dirty="0" smtClean="0"/>
              <a:t>Flux of </a:t>
            </a:r>
            <a:r>
              <a:rPr lang="en-US" dirty="0" err="1" smtClean="0"/>
              <a:t>planktic</a:t>
            </a:r>
            <a:r>
              <a:rPr lang="en-US" dirty="0" smtClean="0"/>
              <a:t> foraminifera</a:t>
            </a:r>
          </a:p>
          <a:p>
            <a:r>
              <a:rPr lang="en-US" dirty="0" smtClean="0"/>
              <a:t>Sea-surface salinity (SSS)</a:t>
            </a:r>
            <a:endParaRPr lang="en-US" dirty="0"/>
          </a:p>
        </p:txBody>
      </p:sp>
      <p:sp>
        <p:nvSpPr>
          <p:cNvPr id="2" name="Footer Placeholder 1"/>
          <p:cNvSpPr>
            <a:spLocks noGrp="1"/>
          </p:cNvSpPr>
          <p:nvPr>
            <p:ph type="ftr" sz="quarter" idx="11"/>
          </p:nvPr>
        </p:nvSpPr>
        <p:spPr>
          <a:xfrm>
            <a:off x="2197100" y="6356350"/>
            <a:ext cx="4495800" cy="365125"/>
          </a:xfrm>
        </p:spPr>
        <p:txBody>
          <a:bodyPr/>
          <a:lstStyle/>
          <a:p>
            <a:r>
              <a:rPr lang="en-US" dirty="0" smtClean="0">
                <a:solidFill>
                  <a:schemeClr val="tx1"/>
                </a:solidFill>
              </a:rPr>
              <a:t>D.A. </a:t>
            </a:r>
            <a:r>
              <a:rPr lang="en-US" dirty="0" err="1" smtClean="0">
                <a:solidFill>
                  <a:schemeClr val="tx1"/>
                </a:solidFill>
              </a:rPr>
              <a:t>Hodell</a:t>
            </a:r>
            <a:r>
              <a:rPr lang="en-US" dirty="0" smtClean="0">
                <a:solidFill>
                  <a:schemeClr val="tx1"/>
                </a:solidFill>
              </a:rPr>
              <a:t> et al. Quaternary Science Reviews 2010;29:3875-3886</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ea typeface="msgothic" charset="0"/>
                <a:cs typeface="msgothic" charset="0"/>
              </a:rPr>
              <a:t>Figure 2. Proxies analyzed from core JM99-1200. </a:t>
            </a:r>
          </a:p>
        </p:txBody>
      </p:sp>
      <p:pic>
        <p:nvPicPr>
          <p:cNvPr id="3074" name="Picture 2"/>
          <p:cNvPicPr>
            <a:picLocks noChangeAspect="1" noChangeArrowheads="1"/>
          </p:cNvPicPr>
          <p:nvPr/>
        </p:nvPicPr>
        <p:blipFill>
          <a:blip r:embed="rId3"/>
          <a:srcRect/>
          <a:stretch>
            <a:fillRect/>
          </a:stretch>
        </p:blipFill>
        <p:spPr bwMode="auto">
          <a:xfrm>
            <a:off x="7380000" y="5878697"/>
            <a:ext cx="718560" cy="783442"/>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71040" y="1732502"/>
            <a:ext cx="7804800" cy="3387236"/>
          </a:xfrm>
          <a:prstGeom prst="rect">
            <a:avLst/>
          </a:prstGeom>
          <a:noFill/>
          <a:ln w="9525">
            <a:noFill/>
            <a:round/>
            <a:headEnd/>
            <a:tailEnd/>
          </a:ln>
          <a:effectLst/>
        </p:spPr>
      </p:pic>
      <p:sp>
        <p:nvSpPr>
          <p:cNvPr id="3076" name="Text Box 4"/>
          <p:cNvSpPr txBox="1">
            <a:spLocks noChangeArrowheads="1"/>
          </p:cNvSpPr>
          <p:nvPr/>
        </p:nvSpPr>
        <p:spPr bwMode="auto">
          <a:xfrm>
            <a:off x="2630160" y="649724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err="1">
                <a:solidFill>
                  <a:srgbClr val="000000"/>
                </a:solidFill>
                <a:ea typeface="msgothic" charset="0"/>
                <a:cs typeface="msgothic" charset="0"/>
              </a:rPr>
              <a:t>Ebbesen</a:t>
            </a:r>
            <a:r>
              <a:rPr lang="en-GB" sz="1100" dirty="0">
                <a:solidFill>
                  <a:srgbClr val="000000"/>
                </a:solidFill>
                <a:ea typeface="msgothic" charset="0"/>
                <a:cs typeface="msgothic" charset="0"/>
              </a:rPr>
              <a:t> H , </a:t>
            </a:r>
            <a:r>
              <a:rPr lang="en-GB" sz="1100" dirty="0" err="1">
                <a:solidFill>
                  <a:srgbClr val="000000"/>
                </a:solidFill>
                <a:ea typeface="msgothic" charset="0"/>
                <a:cs typeface="msgothic" charset="0"/>
              </a:rPr>
              <a:t>Hald</a:t>
            </a:r>
            <a:r>
              <a:rPr lang="en-GB" sz="1100" dirty="0">
                <a:solidFill>
                  <a:srgbClr val="000000"/>
                </a:solidFill>
                <a:ea typeface="msgothic" charset="0"/>
                <a:cs typeface="msgothic" charset="0"/>
              </a:rPr>
              <a:t> M Geology 2004;32:673-676</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©2004 by Geological Society of America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Younger </a:t>
            </a:r>
            <a:r>
              <a:rPr lang="en-US" dirty="0" err="1" smtClean="0"/>
              <a:t>Dryas</a:t>
            </a:r>
            <a:r>
              <a:rPr lang="en-US" dirty="0" smtClean="0"/>
              <a:t> (~ 12.8 – 11.5 ka)</a:t>
            </a:r>
            <a:endParaRPr lang="en-US" dirty="0"/>
          </a:p>
        </p:txBody>
      </p:sp>
      <p:sp>
        <p:nvSpPr>
          <p:cNvPr id="15" name="Content Placeholder 14"/>
          <p:cNvSpPr>
            <a:spLocks noGrp="1"/>
          </p:cNvSpPr>
          <p:nvPr>
            <p:ph idx="1"/>
          </p:nvPr>
        </p:nvSpPr>
        <p:spPr>
          <a:xfrm>
            <a:off x="457200" y="1600200"/>
            <a:ext cx="3606021" cy="4525963"/>
          </a:xfrm>
        </p:spPr>
        <p:txBody>
          <a:bodyPr/>
          <a:lstStyle/>
          <a:p>
            <a:r>
              <a:rPr lang="en-US" dirty="0" smtClean="0"/>
              <a:t>Cold period in Arctic (GS1)</a:t>
            </a:r>
          </a:p>
          <a:p>
            <a:r>
              <a:rPr lang="en-US" dirty="0" smtClean="0"/>
              <a:t>Abrupt start and end</a:t>
            </a:r>
          </a:p>
          <a:p>
            <a:endParaRPr lang="en-US" dirty="0" smtClean="0"/>
          </a:p>
          <a:p>
            <a:endParaRPr lang="en-US" dirty="0"/>
          </a:p>
        </p:txBody>
      </p:sp>
      <p:sp>
        <p:nvSpPr>
          <p:cNvPr id="9" name="Footer Placeholder 8"/>
          <p:cNvSpPr>
            <a:spLocks noGrp="1"/>
          </p:cNvSpPr>
          <p:nvPr>
            <p:ph type="ftr" sz="quarter" idx="11"/>
          </p:nvPr>
        </p:nvSpPr>
        <p:spPr>
          <a:xfrm>
            <a:off x="1801482" y="6356350"/>
            <a:ext cx="5803136" cy="365125"/>
          </a:xfrm>
        </p:spPr>
        <p:txBody>
          <a:bodyPr/>
          <a:lstStyle/>
          <a:p>
            <a:r>
              <a:rPr lang="en-US" sz="1100" dirty="0" smtClean="0">
                <a:solidFill>
                  <a:schemeClr val="tx1"/>
                </a:solidFill>
              </a:rPr>
              <a:t>Image: NRC 2002; p.230 </a:t>
            </a:r>
          </a:p>
          <a:p>
            <a:r>
              <a:rPr lang="en-US" sz="1100" dirty="0">
                <a:solidFill>
                  <a:schemeClr val="tx1"/>
                </a:solidFill>
              </a:rPr>
              <a:t>D</a:t>
            </a:r>
            <a:r>
              <a:rPr lang="en-US" sz="1100" dirty="0" smtClean="0">
                <a:solidFill>
                  <a:schemeClr val="tx1"/>
                </a:solidFill>
              </a:rPr>
              <a:t>ata: Alley 2000, </a:t>
            </a:r>
            <a:r>
              <a:rPr lang="en-US" sz="1100" dirty="0" err="1" smtClean="0">
                <a:solidFill>
                  <a:schemeClr val="tx1"/>
                </a:solidFill>
              </a:rPr>
              <a:t>Cuffey</a:t>
            </a:r>
            <a:r>
              <a:rPr lang="en-US" sz="1100" dirty="0" smtClean="0">
                <a:solidFill>
                  <a:schemeClr val="tx1"/>
                </a:solidFill>
              </a:rPr>
              <a:t> and </a:t>
            </a:r>
            <a:r>
              <a:rPr lang="en-US" sz="1100" dirty="0" err="1" smtClean="0">
                <a:solidFill>
                  <a:schemeClr val="tx1"/>
                </a:solidFill>
              </a:rPr>
              <a:t>Clow</a:t>
            </a:r>
            <a:r>
              <a:rPr lang="en-US" sz="1100" dirty="0" smtClean="0">
                <a:solidFill>
                  <a:schemeClr val="tx1"/>
                </a:solidFill>
              </a:rPr>
              <a:t> 1997</a:t>
            </a:r>
            <a:endParaRPr lang="en-US" sz="1100" dirty="0">
              <a:solidFill>
                <a:schemeClr val="tx1"/>
              </a:solidFill>
            </a:endParaRPr>
          </a:p>
        </p:txBody>
      </p:sp>
      <p:pic>
        <p:nvPicPr>
          <p:cNvPr id="19" name="Picture 18" descr="NOAA_YDpic2.gif"/>
          <p:cNvPicPr>
            <a:picLocks noChangeAspect="1"/>
          </p:cNvPicPr>
          <p:nvPr/>
        </p:nvPicPr>
        <p:blipFill>
          <a:blip r:embed="rId3"/>
          <a:stretch>
            <a:fillRect/>
          </a:stretch>
        </p:blipFill>
        <p:spPr>
          <a:xfrm>
            <a:off x="4063221" y="1600200"/>
            <a:ext cx="4388911" cy="352088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a:solidFill>
                  <a:srgbClr val="000000"/>
                </a:solidFill>
                <a:ea typeface="msgothic" charset="0"/>
                <a:cs typeface="msgothic" charset="0"/>
              </a:rPr>
              <a:t>Figure 3. A, D–H: Proxy data from core JM99-1200. </a:t>
            </a:r>
          </a:p>
        </p:txBody>
      </p:sp>
      <p:pic>
        <p:nvPicPr>
          <p:cNvPr id="3074" name="Picture 2"/>
          <p:cNvPicPr>
            <a:picLocks noChangeAspect="1" noChangeArrowheads="1"/>
          </p:cNvPicPr>
          <p:nvPr/>
        </p:nvPicPr>
        <p:blipFill>
          <a:blip r:embed="rId3"/>
          <a:srcRect/>
          <a:stretch>
            <a:fillRect/>
          </a:stretch>
        </p:blipFill>
        <p:spPr bwMode="auto">
          <a:xfrm>
            <a:off x="7380000" y="5878697"/>
            <a:ext cx="718560" cy="783442"/>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056960" y="979303"/>
            <a:ext cx="7035840" cy="4893634"/>
          </a:xfrm>
          <a:prstGeom prst="rect">
            <a:avLst/>
          </a:prstGeom>
          <a:noFill/>
          <a:ln w="9525">
            <a:noFill/>
            <a:round/>
            <a:headEnd/>
            <a:tailEnd/>
          </a:ln>
          <a:effectLst/>
        </p:spPr>
      </p:pic>
      <p:sp>
        <p:nvSpPr>
          <p:cNvPr id="3076" name="Text Box 4"/>
          <p:cNvSpPr txBox="1">
            <a:spLocks noChangeArrowheads="1"/>
          </p:cNvSpPr>
          <p:nvPr/>
        </p:nvSpPr>
        <p:spPr bwMode="auto">
          <a:xfrm>
            <a:off x="2636783" y="649724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err="1">
                <a:solidFill>
                  <a:srgbClr val="000000"/>
                </a:solidFill>
                <a:ea typeface="msgothic" charset="0"/>
                <a:cs typeface="msgothic" charset="0"/>
              </a:rPr>
              <a:t>Ebbesen</a:t>
            </a:r>
            <a:r>
              <a:rPr lang="en-GB" sz="1100" dirty="0">
                <a:solidFill>
                  <a:srgbClr val="000000"/>
                </a:solidFill>
                <a:ea typeface="msgothic" charset="0"/>
                <a:cs typeface="msgothic" charset="0"/>
              </a:rPr>
              <a:t> H , </a:t>
            </a:r>
            <a:r>
              <a:rPr lang="en-GB" sz="1100" dirty="0" err="1">
                <a:solidFill>
                  <a:srgbClr val="000000"/>
                </a:solidFill>
                <a:ea typeface="msgothic" charset="0"/>
                <a:cs typeface="msgothic" charset="0"/>
              </a:rPr>
              <a:t>Hald</a:t>
            </a:r>
            <a:r>
              <a:rPr lang="en-GB" sz="1100" dirty="0">
                <a:solidFill>
                  <a:srgbClr val="000000"/>
                </a:solidFill>
                <a:ea typeface="msgothic" charset="0"/>
                <a:cs typeface="msgothic" charset="0"/>
              </a:rPr>
              <a:t> M Geology 2004;32:673-676</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©2004 by Geological Society of America</a:t>
            </a:r>
          </a:p>
        </p:txBody>
      </p:sp>
      <p:cxnSp>
        <p:nvCxnSpPr>
          <p:cNvPr id="8" name="Straight Connector 7"/>
          <p:cNvCxnSpPr/>
          <p:nvPr/>
        </p:nvCxnSpPr>
        <p:spPr>
          <a:xfrm>
            <a:off x="2184400" y="3962400"/>
            <a:ext cx="5461000" cy="1588"/>
          </a:xfrm>
          <a:prstGeom prst="line">
            <a:avLst/>
          </a:prstGeom>
          <a:ln>
            <a:solidFill>
              <a:srgbClr val="0000FF">
                <a:alpha val="50000"/>
              </a:srgb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84400" y="3340100"/>
            <a:ext cx="5461000" cy="12700"/>
          </a:xfrm>
          <a:prstGeom prst="line">
            <a:avLst/>
          </a:prstGeom>
          <a:ln>
            <a:solidFill>
              <a:srgbClr val="0000FF">
                <a:alpha val="50000"/>
              </a:srgb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Ebbesen</a:t>
            </a:r>
            <a:r>
              <a:rPr lang="en-US" dirty="0" smtClean="0"/>
              <a:t> &amp; </a:t>
            </a:r>
            <a:r>
              <a:rPr lang="en-US" dirty="0" err="1" smtClean="0"/>
              <a:t>Hald</a:t>
            </a:r>
            <a:r>
              <a:rPr lang="en-US" dirty="0" smtClean="0"/>
              <a:t> Conclusions</a:t>
            </a:r>
            <a:endParaRPr lang="en-US" dirty="0"/>
          </a:p>
        </p:txBody>
      </p:sp>
      <p:sp>
        <p:nvSpPr>
          <p:cNvPr id="4" name="Content Placeholder 3"/>
          <p:cNvSpPr>
            <a:spLocks noGrp="1"/>
          </p:cNvSpPr>
          <p:nvPr>
            <p:ph idx="1"/>
          </p:nvPr>
        </p:nvSpPr>
        <p:spPr/>
        <p:txBody>
          <a:bodyPr>
            <a:normAutofit lnSpcReduction="10000"/>
          </a:bodyPr>
          <a:lstStyle/>
          <a:p>
            <a:r>
              <a:rPr lang="en-US" dirty="0" smtClean="0"/>
              <a:t>The SST fluctuations over the last 300 years of the Younger </a:t>
            </a:r>
            <a:r>
              <a:rPr lang="en-US" dirty="0" err="1" smtClean="0"/>
              <a:t>Dryas</a:t>
            </a:r>
            <a:r>
              <a:rPr lang="en-US" dirty="0" smtClean="0"/>
              <a:t> reflect shifts in the position of an oceanic front</a:t>
            </a:r>
          </a:p>
          <a:p>
            <a:pPr lvl="1"/>
            <a:r>
              <a:rPr lang="en-US" dirty="0" smtClean="0"/>
              <a:t>Separates cool, less saline and ice-covered water from warmer, saline Atlantic Water</a:t>
            </a:r>
          </a:p>
          <a:p>
            <a:pPr lvl="1"/>
            <a:r>
              <a:rPr lang="en-US" dirty="0" smtClean="0"/>
              <a:t>Cold freshwater introduced as </a:t>
            </a:r>
            <a:r>
              <a:rPr lang="en-US" dirty="0" err="1" smtClean="0"/>
              <a:t>meltwater</a:t>
            </a:r>
            <a:endParaRPr lang="en-US" dirty="0" smtClean="0"/>
          </a:p>
          <a:p>
            <a:r>
              <a:rPr lang="en-US" dirty="0" smtClean="0"/>
              <a:t>Good correlation between reported record in JM99-1200 and modeled THC, SST, and SSS fluctuations of North Atlantic</a:t>
            </a:r>
            <a:endParaRPr lang="en-US" dirty="0"/>
          </a:p>
        </p:txBody>
      </p:sp>
      <p:sp>
        <p:nvSpPr>
          <p:cNvPr id="5" name="Text Box 4"/>
          <p:cNvSpPr txBox="1">
            <a:spLocks noChangeArrowheads="1"/>
          </p:cNvSpPr>
          <p:nvPr/>
        </p:nvSpPr>
        <p:spPr bwMode="auto">
          <a:xfrm>
            <a:off x="2636783" y="649724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err="1">
                <a:solidFill>
                  <a:srgbClr val="000000"/>
                </a:solidFill>
                <a:ea typeface="msgothic" charset="0"/>
                <a:cs typeface="msgothic" charset="0"/>
              </a:rPr>
              <a:t>Ebbesen</a:t>
            </a:r>
            <a:r>
              <a:rPr lang="en-GB" sz="1100" dirty="0">
                <a:solidFill>
                  <a:srgbClr val="000000"/>
                </a:solidFill>
                <a:ea typeface="msgothic" charset="0"/>
                <a:cs typeface="msgothic" charset="0"/>
              </a:rPr>
              <a:t> H , </a:t>
            </a:r>
            <a:r>
              <a:rPr lang="en-GB" sz="1100" dirty="0" err="1">
                <a:solidFill>
                  <a:srgbClr val="000000"/>
                </a:solidFill>
                <a:ea typeface="msgothic" charset="0"/>
                <a:cs typeface="msgothic" charset="0"/>
              </a:rPr>
              <a:t>Hald</a:t>
            </a:r>
            <a:r>
              <a:rPr lang="en-GB" sz="1100" dirty="0">
                <a:solidFill>
                  <a:srgbClr val="000000"/>
                </a:solidFill>
                <a:ea typeface="msgothic" charset="0"/>
                <a:cs typeface="msgothic" charset="0"/>
              </a:rPr>
              <a:t> M Geology 2004;32:673-676</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Speleothems</a:t>
            </a:r>
            <a:endParaRPr lang="en-US" dirty="0"/>
          </a:p>
        </p:txBody>
      </p:sp>
      <p:sp>
        <p:nvSpPr>
          <p:cNvPr id="3" name="Content Placeholder 2"/>
          <p:cNvSpPr>
            <a:spLocks noGrp="1"/>
          </p:cNvSpPr>
          <p:nvPr>
            <p:ph idx="1"/>
          </p:nvPr>
        </p:nvSpPr>
        <p:spPr>
          <a:xfrm>
            <a:off x="457200" y="2209800"/>
            <a:ext cx="8229600" cy="2819400"/>
          </a:xfrm>
        </p:spPr>
        <p:txBody>
          <a:bodyPr/>
          <a:lstStyle/>
          <a:p>
            <a:pPr marL="0" indent="0">
              <a:buNone/>
            </a:pPr>
            <a:r>
              <a:rPr lang="en-US" dirty="0" smtClean="0"/>
              <a:t>Speleothems from the Oregon Cave National Monument are used to support the assertion that the abrupt climate change may have been hemispheric or even global (Vacco, 2005) .</a:t>
            </a:r>
            <a:endParaRPr lang="en-US" dirty="0"/>
          </a:p>
        </p:txBody>
      </p:sp>
      <p:sp>
        <p:nvSpPr>
          <p:cNvPr id="4" name="TextBox 3"/>
          <p:cNvSpPr txBox="1"/>
          <p:nvPr/>
        </p:nvSpPr>
        <p:spPr>
          <a:xfrm>
            <a:off x="84933" y="6278145"/>
            <a:ext cx="372267" cy="307777"/>
          </a:xfrm>
          <a:prstGeom prst="rect">
            <a:avLst/>
          </a:prstGeom>
          <a:noFill/>
        </p:spPr>
        <p:txBody>
          <a:bodyPr wrap="none" rtlCol="0">
            <a:spAutoFit/>
          </a:bodyPr>
          <a:lstStyle/>
          <a:p>
            <a:r>
              <a:rPr lang="en-US" sz="1400" dirty="0" smtClean="0">
                <a:solidFill>
                  <a:schemeClr val="tx1">
                    <a:lumMod val="75000"/>
                    <a:lumOff val="25000"/>
                  </a:schemeClr>
                </a:solidFill>
              </a:rPr>
              <a:t>Liz</a:t>
            </a:r>
            <a:endParaRPr lang="en-US" sz="1400" dirty="0">
              <a:solidFill>
                <a:schemeClr val="tx1">
                  <a:lumMod val="75000"/>
                  <a:lumOff val="2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2010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Speleothems</a:t>
            </a:r>
            <a:endParaRPr lang="en-US" dirty="0"/>
          </a:p>
        </p:txBody>
      </p:sp>
      <p:sp>
        <p:nvSpPr>
          <p:cNvPr id="3" name="Content Placeholder 2"/>
          <p:cNvSpPr>
            <a:spLocks noGrp="1"/>
          </p:cNvSpPr>
          <p:nvPr>
            <p:ph idx="1"/>
          </p:nvPr>
        </p:nvSpPr>
        <p:spPr>
          <a:xfrm>
            <a:off x="457200" y="1229360"/>
            <a:ext cx="4267200" cy="4896803"/>
          </a:xfrm>
        </p:spPr>
        <p:txBody>
          <a:bodyPr>
            <a:normAutofit fontScale="92500" lnSpcReduction="10000"/>
          </a:bodyPr>
          <a:lstStyle/>
          <a:p>
            <a:r>
              <a:rPr lang="en-US" dirty="0"/>
              <a:t>D</a:t>
            </a:r>
            <a:r>
              <a:rPr lang="en-US" dirty="0" smtClean="0"/>
              <a:t>epositional features in caves</a:t>
            </a:r>
          </a:p>
          <a:p>
            <a:r>
              <a:rPr lang="en-US" dirty="0" smtClean="0"/>
              <a:t>Primarily CaCO</a:t>
            </a:r>
            <a:r>
              <a:rPr lang="en-US" baseline="-25000" dirty="0" smtClean="0"/>
              <a:t>3</a:t>
            </a:r>
            <a:endParaRPr lang="en-US" dirty="0"/>
          </a:p>
          <a:p>
            <a:pPr lvl="0"/>
            <a:r>
              <a:rPr lang="en-US" dirty="0" smtClean="0"/>
              <a:t>Active deposition during </a:t>
            </a:r>
            <a:r>
              <a:rPr lang="en-US" dirty="0"/>
              <a:t>glacial-interglacial transitions and </a:t>
            </a:r>
            <a:r>
              <a:rPr lang="en-US" dirty="0" smtClean="0"/>
              <a:t>interglaciations</a:t>
            </a:r>
          </a:p>
          <a:p>
            <a:pPr lvl="0"/>
            <a:r>
              <a:rPr lang="en-US" dirty="0" smtClean="0"/>
              <a:t>Gaps in </a:t>
            </a:r>
            <a:r>
              <a:rPr lang="en-US" dirty="0"/>
              <a:t>depositional intervals </a:t>
            </a:r>
            <a:r>
              <a:rPr lang="en-US" dirty="0" smtClean="0"/>
              <a:t>represent time when groundwater is frozen </a:t>
            </a:r>
            <a:r>
              <a:rPr lang="en-US" dirty="0"/>
              <a:t>(Vacco, 2003</a:t>
            </a:r>
            <a:r>
              <a:rPr lang="en-US" dirty="0" smtClean="0"/>
              <a:t>)</a:t>
            </a:r>
            <a:endParaRPr lang="en-US" dirty="0"/>
          </a:p>
          <a:p>
            <a:endParaRPr lang="en-US" dirty="0" smtClean="0"/>
          </a:p>
          <a:p>
            <a:endParaRPr lang="en-US" dirty="0"/>
          </a:p>
        </p:txBody>
      </p:sp>
      <p:pic>
        <p:nvPicPr>
          <p:cNvPr id="1027"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501640" y="1229360"/>
            <a:ext cx="3384550" cy="5080000"/>
          </a:xfrm>
          <a:prstGeom prst="rect">
            <a:avLst/>
          </a:prstGeom>
          <a:noFill/>
          <a:ln w="9525">
            <a:solidFill>
              <a:schemeClr val="tx1"/>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02480" y="5106806"/>
            <a:ext cx="2038350" cy="1352550"/>
          </a:xfrm>
          <a:prstGeom prst="rect">
            <a:avLst/>
          </a:prstGeom>
          <a:noFill/>
          <a:ln w="9525">
            <a:solidFill>
              <a:schemeClr val="tx1"/>
            </a:solidFill>
            <a:miter lim="800000"/>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TextBox 3"/>
          <p:cNvSpPr txBox="1"/>
          <p:nvPr/>
        </p:nvSpPr>
        <p:spPr>
          <a:xfrm>
            <a:off x="5029200" y="6459356"/>
            <a:ext cx="3856990" cy="276999"/>
          </a:xfrm>
          <a:prstGeom prst="rect">
            <a:avLst/>
          </a:prstGeom>
          <a:noFill/>
        </p:spPr>
        <p:txBody>
          <a:bodyPr wrap="square" rtlCol="0">
            <a:spAutoFit/>
          </a:bodyPr>
          <a:lstStyle/>
          <a:p>
            <a:pPr algn="r"/>
            <a:r>
              <a:rPr lang="en-US" sz="1200" dirty="0" smtClean="0"/>
              <a:t>National Park Service:  Oregon Caves National Monument</a:t>
            </a:r>
            <a:endParaRPr lang="en-US" sz="1200" dirty="0"/>
          </a:p>
        </p:txBody>
      </p:sp>
      <p:sp>
        <p:nvSpPr>
          <p:cNvPr id="7" name="TextBox 6"/>
          <p:cNvSpPr txBox="1"/>
          <p:nvPr/>
        </p:nvSpPr>
        <p:spPr>
          <a:xfrm>
            <a:off x="84933" y="6278145"/>
            <a:ext cx="372267" cy="307777"/>
          </a:xfrm>
          <a:prstGeom prst="rect">
            <a:avLst/>
          </a:prstGeom>
          <a:noFill/>
        </p:spPr>
        <p:txBody>
          <a:bodyPr wrap="none" rtlCol="0">
            <a:spAutoFit/>
          </a:bodyPr>
          <a:lstStyle/>
          <a:p>
            <a:r>
              <a:rPr lang="en-US" sz="1400" dirty="0" smtClean="0">
                <a:solidFill>
                  <a:schemeClr val="tx1">
                    <a:lumMod val="75000"/>
                    <a:lumOff val="25000"/>
                  </a:schemeClr>
                </a:solidFill>
              </a:rPr>
              <a:t>Liz</a:t>
            </a:r>
            <a:endParaRPr lang="en-US" sz="1400" dirty="0">
              <a:solidFill>
                <a:schemeClr val="tx1">
                  <a:lumMod val="75000"/>
                  <a:lumOff val="2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1052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69193"/>
            <a:ext cx="4953000" cy="3944349"/>
          </a:xfrm>
        </p:spPr>
        <p:txBody>
          <a:bodyPr>
            <a:normAutofit fontScale="25000" lnSpcReduction="20000"/>
          </a:bodyPr>
          <a:lstStyle/>
          <a:p>
            <a:r>
              <a:rPr lang="en-US" sz="8000" dirty="0" smtClean="0">
                <a:solidFill>
                  <a:prstClr val="black"/>
                </a:solidFill>
              </a:rPr>
              <a:t>Westward </a:t>
            </a:r>
            <a:r>
              <a:rPr lang="en-US" sz="8000" dirty="0">
                <a:solidFill>
                  <a:prstClr val="black"/>
                </a:solidFill>
              </a:rPr>
              <a:t>facing slopes of </a:t>
            </a:r>
            <a:r>
              <a:rPr lang="en-US" sz="8000" dirty="0" smtClean="0">
                <a:solidFill>
                  <a:prstClr val="black"/>
                </a:solidFill>
              </a:rPr>
              <a:t>Klamath Mountains on path of westerly </a:t>
            </a:r>
            <a:r>
              <a:rPr lang="en-US" sz="8000" dirty="0">
                <a:solidFill>
                  <a:prstClr val="black"/>
                </a:solidFill>
              </a:rPr>
              <a:t>storm tracks </a:t>
            </a:r>
            <a:r>
              <a:rPr lang="en-US" sz="8000" dirty="0" smtClean="0">
                <a:solidFill>
                  <a:prstClr val="black"/>
                </a:solidFill>
              </a:rPr>
              <a:t>that enter </a:t>
            </a:r>
            <a:r>
              <a:rPr lang="en-US" sz="8000" dirty="0">
                <a:solidFill>
                  <a:prstClr val="black"/>
                </a:solidFill>
              </a:rPr>
              <a:t>North </a:t>
            </a:r>
            <a:r>
              <a:rPr lang="en-US" sz="8000" dirty="0" smtClean="0">
                <a:solidFill>
                  <a:prstClr val="black"/>
                </a:solidFill>
              </a:rPr>
              <a:t>America</a:t>
            </a:r>
          </a:p>
          <a:p>
            <a:pPr lvl="0"/>
            <a:r>
              <a:rPr lang="en-US" sz="8000" dirty="0" smtClean="0">
                <a:solidFill>
                  <a:prstClr val="black"/>
                </a:solidFill>
              </a:rPr>
              <a:t>Proximity (65 km) to </a:t>
            </a:r>
            <a:r>
              <a:rPr lang="en-US" sz="8000" dirty="0">
                <a:solidFill>
                  <a:prstClr val="black"/>
                </a:solidFill>
              </a:rPr>
              <a:t>the Pacific Ocean minimizes terrestrial </a:t>
            </a:r>
            <a:r>
              <a:rPr lang="en-US" sz="8000" dirty="0" smtClean="0">
                <a:solidFill>
                  <a:prstClr val="black"/>
                </a:solidFill>
              </a:rPr>
              <a:t>influences</a:t>
            </a:r>
          </a:p>
          <a:p>
            <a:pPr lvl="0"/>
            <a:r>
              <a:rPr lang="en-US" sz="8000" dirty="0" smtClean="0">
                <a:solidFill>
                  <a:prstClr val="black"/>
                </a:solidFill>
              </a:rPr>
              <a:t>Elevation </a:t>
            </a:r>
            <a:r>
              <a:rPr lang="en-US" sz="8000" dirty="0">
                <a:solidFill>
                  <a:prstClr val="black"/>
                </a:solidFill>
              </a:rPr>
              <a:t>of 1100 m above sea </a:t>
            </a:r>
            <a:r>
              <a:rPr lang="en-US" sz="8000" dirty="0" smtClean="0">
                <a:solidFill>
                  <a:prstClr val="black"/>
                </a:solidFill>
              </a:rPr>
              <a:t>level, depth </a:t>
            </a:r>
            <a:r>
              <a:rPr lang="en-US" sz="8000" dirty="0">
                <a:solidFill>
                  <a:prstClr val="black"/>
                </a:solidFill>
              </a:rPr>
              <a:t>of </a:t>
            </a:r>
            <a:r>
              <a:rPr lang="en-US" sz="8000" dirty="0" smtClean="0">
                <a:solidFill>
                  <a:prstClr val="black"/>
                </a:solidFill>
              </a:rPr>
              <a:t>~60 m</a:t>
            </a:r>
          </a:p>
          <a:p>
            <a:r>
              <a:rPr lang="en-US" sz="8000" dirty="0" smtClean="0"/>
              <a:t>Triassic </a:t>
            </a:r>
            <a:r>
              <a:rPr lang="en-US" sz="8000" dirty="0"/>
              <a:t>marble</a:t>
            </a:r>
          </a:p>
          <a:p>
            <a:pPr lvl="0"/>
            <a:r>
              <a:rPr lang="en-US" sz="8000" dirty="0" smtClean="0">
                <a:solidFill>
                  <a:prstClr val="black"/>
                </a:solidFill>
              </a:rPr>
              <a:t>Groundwater </a:t>
            </a:r>
            <a:r>
              <a:rPr lang="en-US" sz="8000" dirty="0">
                <a:solidFill>
                  <a:prstClr val="black"/>
                </a:solidFill>
              </a:rPr>
              <a:t>flows from the surface to the cave on timescales of hours to </a:t>
            </a:r>
            <a:r>
              <a:rPr lang="en-US" sz="8000" dirty="0" smtClean="0">
                <a:solidFill>
                  <a:prstClr val="black"/>
                </a:solidFill>
              </a:rPr>
              <a:t>days</a:t>
            </a:r>
            <a:endParaRPr lang="en-US" sz="8000" dirty="0">
              <a:solidFill>
                <a:prstClr val="black"/>
              </a:solidFill>
            </a:endParaRPr>
          </a:p>
          <a:p>
            <a:pPr lvl="0"/>
            <a:r>
              <a:rPr lang="en-US" sz="8000" dirty="0" smtClean="0">
                <a:solidFill>
                  <a:prstClr val="black"/>
                </a:solidFill>
              </a:rPr>
              <a:t>Cave </a:t>
            </a:r>
            <a:r>
              <a:rPr lang="en-US" sz="8000" dirty="0">
                <a:solidFill>
                  <a:prstClr val="black"/>
                </a:solidFill>
              </a:rPr>
              <a:t>drip water is supersaturated with </a:t>
            </a:r>
            <a:r>
              <a:rPr lang="en-US" sz="8000" dirty="0" smtClean="0">
                <a:solidFill>
                  <a:prstClr val="black"/>
                </a:solidFill>
              </a:rPr>
              <a:t>calcium </a:t>
            </a:r>
            <a:r>
              <a:rPr lang="en-US" sz="8000" dirty="0">
                <a:solidFill>
                  <a:prstClr val="black"/>
                </a:solidFill>
              </a:rPr>
              <a:t>carbonate, leading to the precipitation of </a:t>
            </a:r>
            <a:r>
              <a:rPr lang="en-US" sz="8000" dirty="0" smtClean="0">
                <a:solidFill>
                  <a:prstClr val="black"/>
                </a:solidFill>
              </a:rPr>
              <a:t>speleothems (Vacco, 2003)</a:t>
            </a:r>
            <a:endParaRPr lang="en-US" sz="8000" dirty="0"/>
          </a:p>
          <a:p>
            <a:endParaRPr lang="en-US" dirty="0"/>
          </a:p>
        </p:txBody>
      </p:sp>
      <p:pic>
        <p:nvPicPr>
          <p:cNvPr id="4" name="Picture 3"/>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9389" t="9333" r="34552" b="49055"/>
          <a:stretch/>
        </p:blipFill>
        <p:spPr>
          <a:xfrm>
            <a:off x="5349240" y="470645"/>
            <a:ext cx="3619144" cy="4209222"/>
          </a:xfrm>
          <a:prstGeom prst="rect">
            <a:avLst/>
          </a:prstGeom>
        </p:spPr>
      </p:pic>
      <p:sp>
        <p:nvSpPr>
          <p:cNvPr id="7" name="TextBox 6"/>
          <p:cNvSpPr txBox="1"/>
          <p:nvPr/>
        </p:nvSpPr>
        <p:spPr>
          <a:xfrm>
            <a:off x="7534554" y="4667154"/>
            <a:ext cx="1418590" cy="276999"/>
          </a:xfrm>
          <a:prstGeom prst="rect">
            <a:avLst/>
          </a:prstGeom>
          <a:noFill/>
        </p:spPr>
        <p:txBody>
          <a:bodyPr wrap="square" rtlCol="0">
            <a:spAutoFit/>
          </a:bodyPr>
          <a:lstStyle/>
          <a:p>
            <a:pPr algn="r"/>
            <a:r>
              <a:rPr lang="en-US" sz="1200" dirty="0" smtClean="0"/>
              <a:t>Vacco, 2003</a:t>
            </a:r>
            <a:endParaRPr lang="en-US" sz="1200" dirty="0"/>
          </a:p>
        </p:txBody>
      </p:sp>
      <p:pic>
        <p:nvPicPr>
          <p:cNvPr id="1028" name="Picture 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38200" y="224127"/>
            <a:ext cx="3443884" cy="21587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0" name="Title 1"/>
          <p:cNvSpPr>
            <a:spLocks noGrp="1"/>
          </p:cNvSpPr>
          <p:nvPr>
            <p:ph type="title"/>
          </p:nvPr>
        </p:nvSpPr>
        <p:spPr>
          <a:xfrm>
            <a:off x="5596712" y="4876800"/>
            <a:ext cx="3124200" cy="1143000"/>
          </a:xfrm>
        </p:spPr>
        <p:txBody>
          <a:bodyPr>
            <a:normAutofit/>
          </a:bodyPr>
          <a:lstStyle/>
          <a:p>
            <a:r>
              <a:rPr lang="en-US" dirty="0" smtClean="0"/>
              <a:t>OCNM</a:t>
            </a:r>
            <a:endParaRPr lang="en-US" dirty="0"/>
          </a:p>
        </p:txBody>
      </p:sp>
      <p:sp>
        <p:nvSpPr>
          <p:cNvPr id="8" name="TextBox 7"/>
          <p:cNvSpPr txBox="1"/>
          <p:nvPr/>
        </p:nvSpPr>
        <p:spPr>
          <a:xfrm>
            <a:off x="84933" y="6278145"/>
            <a:ext cx="372267" cy="307777"/>
          </a:xfrm>
          <a:prstGeom prst="rect">
            <a:avLst/>
          </a:prstGeom>
          <a:noFill/>
        </p:spPr>
        <p:txBody>
          <a:bodyPr wrap="none" rtlCol="0">
            <a:spAutoFit/>
          </a:bodyPr>
          <a:lstStyle/>
          <a:p>
            <a:r>
              <a:rPr lang="en-US" sz="1400" dirty="0" smtClean="0">
                <a:solidFill>
                  <a:schemeClr val="tx1">
                    <a:lumMod val="75000"/>
                    <a:lumOff val="25000"/>
                  </a:schemeClr>
                </a:solidFill>
              </a:rPr>
              <a:t>Liz</a:t>
            </a:r>
            <a:endParaRPr lang="en-US" sz="1400" dirty="0">
              <a:solidFill>
                <a:schemeClr val="tx1">
                  <a:lumMod val="75000"/>
                  <a:lumOff val="2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3026855"/>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U/Th:  Time Scale for Deposition</a:t>
            </a:r>
            <a:endParaRPr lang="en-US" dirty="0"/>
          </a:p>
        </p:txBody>
      </p:sp>
      <p:sp>
        <p:nvSpPr>
          <p:cNvPr id="5" name="Content Placeholder 4"/>
          <p:cNvSpPr>
            <a:spLocks noGrp="1"/>
          </p:cNvSpPr>
          <p:nvPr>
            <p:ph idx="1"/>
          </p:nvPr>
        </p:nvSpPr>
        <p:spPr/>
        <p:txBody>
          <a:bodyPr>
            <a:normAutofit fontScale="77500" lnSpcReduction="20000"/>
          </a:bodyPr>
          <a:lstStyle/>
          <a:p>
            <a:pPr lvl="0"/>
            <a:r>
              <a:rPr lang="en-US" dirty="0"/>
              <a:t>When water enters a cave and precipitates calcite in the form of speleothems, uranium </a:t>
            </a:r>
            <a:r>
              <a:rPr lang="en-US" dirty="0" smtClean="0"/>
              <a:t>is </a:t>
            </a:r>
            <a:r>
              <a:rPr lang="en-US" dirty="0"/>
              <a:t>incorporated into the calcite lattice </a:t>
            </a:r>
          </a:p>
          <a:p>
            <a:pPr lvl="0"/>
            <a:r>
              <a:rPr lang="en-US" dirty="0"/>
              <a:t>Once the system </a:t>
            </a:r>
            <a:r>
              <a:rPr lang="en-US" dirty="0" smtClean="0"/>
              <a:t>is </a:t>
            </a:r>
            <a:r>
              <a:rPr lang="en-US" dirty="0"/>
              <a:t>closed, the age of calcite precipitation is measurable by U-series disequilibrium </a:t>
            </a:r>
            <a:r>
              <a:rPr lang="en-US" dirty="0" smtClean="0"/>
              <a:t>dating</a:t>
            </a:r>
          </a:p>
          <a:p>
            <a:pPr marL="0" indent="0">
              <a:buNone/>
            </a:pPr>
            <a:r>
              <a:rPr lang="en-US" dirty="0"/>
              <a:t> </a:t>
            </a:r>
          </a:p>
          <a:p>
            <a:endParaRPr lang="en-US" dirty="0" smtClean="0"/>
          </a:p>
          <a:p>
            <a:endParaRPr lang="en-US" dirty="0" smtClean="0"/>
          </a:p>
          <a:p>
            <a:endParaRPr lang="en-US" dirty="0"/>
          </a:p>
          <a:p>
            <a:endParaRPr lang="en-US" dirty="0" smtClean="0"/>
          </a:p>
          <a:p>
            <a:r>
              <a:rPr lang="en-US" dirty="0" smtClean="0"/>
              <a:t>Uranium-series </a:t>
            </a:r>
            <a:r>
              <a:rPr lang="en-US" dirty="0"/>
              <a:t>dates </a:t>
            </a:r>
            <a:r>
              <a:rPr lang="en-US" dirty="0" smtClean="0"/>
              <a:t>determine </a:t>
            </a:r>
            <a:r>
              <a:rPr lang="en-US" dirty="0"/>
              <a:t>the timing of </a:t>
            </a:r>
            <a:r>
              <a:rPr lang="en-US" dirty="0" smtClean="0"/>
              <a:t>deposition</a:t>
            </a:r>
          </a:p>
          <a:p>
            <a:r>
              <a:rPr lang="en-US" dirty="0" smtClean="0"/>
              <a:t>Extrapolate for </a:t>
            </a:r>
            <a:r>
              <a:rPr lang="en-US" dirty="0"/>
              <a:t>calcite growth </a:t>
            </a:r>
            <a:r>
              <a:rPr lang="en-US" dirty="0" smtClean="0"/>
              <a:t>rates (Vacco, 2003)</a:t>
            </a:r>
          </a:p>
          <a:p>
            <a:endParaRPr lang="en-US" dirty="0"/>
          </a:p>
        </p:txBody>
      </p:sp>
      <p:pic>
        <p:nvPicPr>
          <p:cNvPr id="7" name="Picture 6"/>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3395" t="26000" r="19962" b="69777"/>
          <a:stretch/>
        </p:blipFill>
        <p:spPr>
          <a:xfrm>
            <a:off x="760396" y="3429000"/>
            <a:ext cx="7623208" cy="731520"/>
          </a:xfrm>
          <a:prstGeom prst="rect">
            <a:avLst/>
          </a:prstGeom>
        </p:spPr>
      </p:pic>
      <p:pic>
        <p:nvPicPr>
          <p:cNvPr id="2050"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86698" y="4267200"/>
            <a:ext cx="5707011" cy="914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TextBox 5"/>
          <p:cNvSpPr txBox="1"/>
          <p:nvPr/>
        </p:nvSpPr>
        <p:spPr>
          <a:xfrm>
            <a:off x="84933" y="6278145"/>
            <a:ext cx="372267" cy="307777"/>
          </a:xfrm>
          <a:prstGeom prst="rect">
            <a:avLst/>
          </a:prstGeom>
          <a:noFill/>
        </p:spPr>
        <p:txBody>
          <a:bodyPr wrap="none" rtlCol="0">
            <a:spAutoFit/>
          </a:bodyPr>
          <a:lstStyle/>
          <a:p>
            <a:r>
              <a:rPr lang="en-US" sz="1400" dirty="0" smtClean="0">
                <a:solidFill>
                  <a:schemeClr val="tx1">
                    <a:lumMod val="75000"/>
                    <a:lumOff val="25000"/>
                  </a:schemeClr>
                </a:solidFill>
              </a:rPr>
              <a:t>Liz</a:t>
            </a:r>
            <a:endParaRPr lang="en-US" sz="1400" dirty="0">
              <a:solidFill>
                <a:schemeClr val="tx1">
                  <a:lumMod val="75000"/>
                  <a:lumOff val="2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4175699"/>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Rates and Dates</a:t>
            </a:r>
            <a:endParaRPr lang="en-US" dirty="0"/>
          </a:p>
        </p:txBody>
      </p:sp>
      <p:sp>
        <p:nvSpPr>
          <p:cNvPr id="3" name="Content Placeholder 2"/>
          <p:cNvSpPr>
            <a:spLocks noGrp="1"/>
          </p:cNvSpPr>
          <p:nvPr>
            <p:ph idx="1"/>
          </p:nvPr>
        </p:nvSpPr>
        <p:spPr>
          <a:xfrm>
            <a:off x="457200" y="1600200"/>
            <a:ext cx="3962400" cy="4525963"/>
          </a:xfrm>
        </p:spPr>
        <p:txBody>
          <a:bodyPr>
            <a:normAutofit/>
          </a:bodyPr>
          <a:lstStyle/>
          <a:p>
            <a:pPr marL="0" indent="0">
              <a:buNone/>
            </a:pPr>
            <a:r>
              <a:rPr lang="en-US" dirty="0" smtClean="0"/>
              <a:t>Dates </a:t>
            </a:r>
            <a:r>
              <a:rPr lang="en-US" dirty="0"/>
              <a:t>reveal that the stalagmite was deposited during three periods: </a:t>
            </a:r>
            <a:r>
              <a:rPr lang="en-US" dirty="0" smtClean="0"/>
              <a:t>131 </a:t>
            </a:r>
            <a:r>
              <a:rPr lang="en-US" dirty="0"/>
              <a:t>to 120 </a:t>
            </a:r>
            <a:r>
              <a:rPr lang="en-US" dirty="0" smtClean="0"/>
              <a:t>ka, 60 ka, since </a:t>
            </a:r>
            <a:r>
              <a:rPr lang="en-US" dirty="0"/>
              <a:t>- 13.3 </a:t>
            </a:r>
            <a:r>
              <a:rPr lang="en-US" dirty="0" smtClean="0"/>
              <a:t>ka</a:t>
            </a:r>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6733" t="13333" r="8990" b="16889"/>
          <a:stretch/>
        </p:blipFill>
        <p:spPr>
          <a:xfrm>
            <a:off x="4572000" y="1280160"/>
            <a:ext cx="4223711" cy="5120640"/>
          </a:xfrm>
          <a:prstGeom prst="rect">
            <a:avLst/>
          </a:prstGeom>
        </p:spPr>
      </p:pic>
      <p:sp>
        <p:nvSpPr>
          <p:cNvPr id="6" name="TextBox 5"/>
          <p:cNvSpPr txBox="1"/>
          <p:nvPr/>
        </p:nvSpPr>
        <p:spPr>
          <a:xfrm>
            <a:off x="6934200" y="6400799"/>
            <a:ext cx="1371600" cy="276999"/>
          </a:xfrm>
          <a:prstGeom prst="rect">
            <a:avLst/>
          </a:prstGeom>
          <a:noFill/>
        </p:spPr>
        <p:txBody>
          <a:bodyPr wrap="square" rtlCol="0">
            <a:spAutoFit/>
          </a:bodyPr>
          <a:lstStyle/>
          <a:p>
            <a:pPr algn="r"/>
            <a:r>
              <a:rPr lang="en-US" sz="1200" dirty="0" smtClean="0"/>
              <a:t>Vacco, 2003</a:t>
            </a:r>
            <a:endParaRPr lang="en-US" sz="1200" dirty="0"/>
          </a:p>
        </p:txBody>
      </p:sp>
      <p:pic>
        <p:nvPicPr>
          <p:cNvPr id="4" name="Picture 3"/>
          <p:cNvPicPr>
            <a:picLocks noChangeAspect="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4745" t="63383" r="12339" b="14445"/>
          <a:stretch/>
        </p:blipFill>
        <p:spPr>
          <a:xfrm>
            <a:off x="1866900" y="4246984"/>
            <a:ext cx="2362200" cy="2123335"/>
          </a:xfrm>
          <a:prstGeom prst="rect">
            <a:avLst/>
          </a:prstGeom>
        </p:spPr>
      </p:pic>
      <p:sp>
        <p:nvSpPr>
          <p:cNvPr id="8" name="TextBox 7"/>
          <p:cNvSpPr txBox="1"/>
          <p:nvPr/>
        </p:nvSpPr>
        <p:spPr>
          <a:xfrm>
            <a:off x="2667000" y="6370319"/>
            <a:ext cx="1371600" cy="276999"/>
          </a:xfrm>
          <a:prstGeom prst="rect">
            <a:avLst/>
          </a:prstGeom>
          <a:noFill/>
        </p:spPr>
        <p:txBody>
          <a:bodyPr wrap="square" rtlCol="0">
            <a:spAutoFit/>
          </a:bodyPr>
          <a:lstStyle/>
          <a:p>
            <a:pPr algn="r"/>
            <a:r>
              <a:rPr lang="en-US" sz="1200" dirty="0" smtClean="0"/>
              <a:t>Vacco, 2005</a:t>
            </a:r>
            <a:endParaRPr lang="en-US" sz="1200" dirty="0"/>
          </a:p>
        </p:txBody>
      </p:sp>
      <p:sp>
        <p:nvSpPr>
          <p:cNvPr id="9" name="TextBox 8"/>
          <p:cNvSpPr txBox="1"/>
          <p:nvPr/>
        </p:nvSpPr>
        <p:spPr>
          <a:xfrm>
            <a:off x="84933" y="6278145"/>
            <a:ext cx="372267" cy="307777"/>
          </a:xfrm>
          <a:prstGeom prst="rect">
            <a:avLst/>
          </a:prstGeom>
          <a:noFill/>
        </p:spPr>
        <p:txBody>
          <a:bodyPr wrap="none" rtlCol="0">
            <a:spAutoFit/>
          </a:bodyPr>
          <a:lstStyle/>
          <a:p>
            <a:r>
              <a:rPr lang="en-US" sz="1400" dirty="0" smtClean="0">
                <a:solidFill>
                  <a:schemeClr val="tx1">
                    <a:lumMod val="75000"/>
                    <a:lumOff val="25000"/>
                  </a:schemeClr>
                </a:solidFill>
              </a:rPr>
              <a:t>Liz</a:t>
            </a:r>
            <a:endParaRPr lang="en-US" sz="1400" dirty="0">
              <a:solidFill>
                <a:schemeClr val="tx1">
                  <a:lumMod val="75000"/>
                  <a:lumOff val="2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6208785"/>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Carbon and Oxygen Isotopes</a:t>
            </a:r>
            <a:endParaRPr lang="en-US" dirty="0"/>
          </a:p>
        </p:txBody>
      </p:sp>
      <p:sp>
        <p:nvSpPr>
          <p:cNvPr id="3" name="Content Placeholder 2"/>
          <p:cNvSpPr>
            <a:spLocks noGrp="1"/>
          </p:cNvSpPr>
          <p:nvPr>
            <p:ph idx="1"/>
          </p:nvPr>
        </p:nvSpPr>
        <p:spPr/>
        <p:txBody>
          <a:bodyPr>
            <a:normAutofit/>
          </a:bodyPr>
          <a:lstStyle/>
          <a:p>
            <a:pPr lvl="0"/>
            <a:r>
              <a:rPr lang="en-US" dirty="0" smtClean="0"/>
              <a:t>Slow degassing results in isotopic </a:t>
            </a:r>
            <a:r>
              <a:rPr lang="en-US" dirty="0"/>
              <a:t>fractionation between aqueous and solid </a:t>
            </a:r>
            <a:r>
              <a:rPr lang="en-US" dirty="0" smtClean="0"/>
              <a:t>phases</a:t>
            </a:r>
          </a:p>
          <a:p>
            <a:pPr lvl="0"/>
            <a:r>
              <a:rPr lang="el-GR" dirty="0" smtClean="0"/>
              <a:t>δ</a:t>
            </a:r>
            <a:r>
              <a:rPr lang="en-US" baseline="30000" dirty="0" smtClean="0"/>
              <a:t>13</a:t>
            </a:r>
            <a:r>
              <a:rPr lang="en-US" dirty="0" smtClean="0"/>
              <a:t>C </a:t>
            </a:r>
            <a:r>
              <a:rPr lang="en-US" dirty="0"/>
              <a:t>values </a:t>
            </a:r>
            <a:r>
              <a:rPr lang="en-US" dirty="0" smtClean="0"/>
              <a:t>(calcite) </a:t>
            </a:r>
            <a:r>
              <a:rPr lang="en-US" dirty="0"/>
              <a:t>progressively increase with distance from the source </a:t>
            </a:r>
            <a:r>
              <a:rPr lang="en-US" dirty="0" smtClean="0"/>
              <a:t>of dripwater</a:t>
            </a:r>
            <a:r>
              <a:rPr lang="en-US" dirty="0"/>
              <a:t>, as </a:t>
            </a:r>
            <a:r>
              <a:rPr lang="en-US" baseline="30000" dirty="0"/>
              <a:t>12</a:t>
            </a:r>
            <a:r>
              <a:rPr lang="en-US" dirty="0"/>
              <a:t>C0</a:t>
            </a:r>
            <a:r>
              <a:rPr lang="en-US" baseline="-25000" dirty="0"/>
              <a:t>2</a:t>
            </a:r>
            <a:r>
              <a:rPr lang="en-US" dirty="0"/>
              <a:t> is preferentially lost by degassing relative to </a:t>
            </a:r>
            <a:r>
              <a:rPr lang="en-US" baseline="30000" dirty="0" smtClean="0"/>
              <a:t>13</a:t>
            </a:r>
            <a:r>
              <a:rPr lang="en-US" dirty="0" smtClean="0"/>
              <a:t>C0</a:t>
            </a:r>
            <a:r>
              <a:rPr lang="en-US" baseline="-25000" dirty="0" smtClean="0"/>
              <a:t>2</a:t>
            </a:r>
            <a:endParaRPr lang="en-US" dirty="0"/>
          </a:p>
          <a:p>
            <a:r>
              <a:rPr lang="en-US" dirty="0" smtClean="0"/>
              <a:t>Constant </a:t>
            </a:r>
            <a:r>
              <a:rPr lang="el-GR" dirty="0" smtClean="0"/>
              <a:t>δ</a:t>
            </a:r>
            <a:r>
              <a:rPr lang="en-US" baseline="30000" dirty="0" smtClean="0"/>
              <a:t>18</a:t>
            </a:r>
            <a:r>
              <a:rPr lang="en-US" dirty="0" smtClean="0"/>
              <a:t>O </a:t>
            </a:r>
            <a:r>
              <a:rPr lang="en-US" dirty="0"/>
              <a:t>values along a single growth band (Vacco, 2003)</a:t>
            </a:r>
          </a:p>
          <a:p>
            <a:pPr lvl="0"/>
            <a:endParaRPr lang="en-US" dirty="0"/>
          </a:p>
          <a:p>
            <a:endParaRPr lang="en-US" dirty="0"/>
          </a:p>
        </p:txBody>
      </p:sp>
      <p:sp>
        <p:nvSpPr>
          <p:cNvPr id="4" name="TextBox 3"/>
          <p:cNvSpPr txBox="1"/>
          <p:nvPr/>
        </p:nvSpPr>
        <p:spPr>
          <a:xfrm>
            <a:off x="84933" y="6278145"/>
            <a:ext cx="372267" cy="307777"/>
          </a:xfrm>
          <a:prstGeom prst="rect">
            <a:avLst/>
          </a:prstGeom>
          <a:noFill/>
        </p:spPr>
        <p:txBody>
          <a:bodyPr wrap="none" rtlCol="0">
            <a:spAutoFit/>
          </a:bodyPr>
          <a:lstStyle/>
          <a:p>
            <a:r>
              <a:rPr lang="en-US" sz="1400" dirty="0" smtClean="0">
                <a:solidFill>
                  <a:schemeClr val="tx1">
                    <a:lumMod val="75000"/>
                    <a:lumOff val="25000"/>
                  </a:schemeClr>
                </a:solidFill>
              </a:rPr>
              <a:t>Liz</a:t>
            </a:r>
            <a:endParaRPr lang="en-US" sz="1400" dirty="0">
              <a:solidFill>
                <a:schemeClr val="tx1">
                  <a:lumMod val="75000"/>
                  <a:lumOff val="2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2487692"/>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Vacco</a:t>
            </a:r>
            <a:r>
              <a:rPr lang="en-US" dirty="0" smtClean="0"/>
              <a:t> et al. </a:t>
            </a:r>
            <a:r>
              <a:rPr lang="en-US" dirty="0" smtClean="0"/>
              <a:t>Conclusions</a:t>
            </a:r>
            <a:endParaRPr lang="en-US" dirty="0"/>
          </a:p>
        </p:txBody>
      </p:sp>
      <p:sp>
        <p:nvSpPr>
          <p:cNvPr id="3" name="Content Placeholder 2"/>
          <p:cNvSpPr>
            <a:spLocks noGrp="1"/>
          </p:cNvSpPr>
          <p:nvPr>
            <p:ph idx="1"/>
          </p:nvPr>
        </p:nvSpPr>
        <p:spPr>
          <a:xfrm>
            <a:off x="228600" y="1166018"/>
            <a:ext cx="6617636" cy="4525963"/>
          </a:xfrm>
        </p:spPr>
        <p:txBody>
          <a:bodyPr>
            <a:noAutofit/>
          </a:bodyPr>
          <a:lstStyle/>
          <a:p>
            <a:r>
              <a:rPr lang="en-US" sz="2400" dirty="0" smtClean="0"/>
              <a:t>PNW </a:t>
            </a:r>
            <a:r>
              <a:rPr lang="en-US" sz="2400" dirty="0"/>
              <a:t>atmospheric temperatures decreased by up to 4 °C at </a:t>
            </a:r>
            <a:r>
              <a:rPr lang="en-US" sz="2400" dirty="0" smtClean="0"/>
              <a:t> 13.1-12.9 ka BP</a:t>
            </a:r>
          </a:p>
          <a:p>
            <a:r>
              <a:rPr lang="en-US" sz="2400" dirty="0" smtClean="0"/>
              <a:t>Colder </a:t>
            </a:r>
            <a:r>
              <a:rPr lang="en-US" sz="2400" dirty="0"/>
              <a:t>atmospheric temperatures and a constant flux of biogenic </a:t>
            </a:r>
            <a:r>
              <a:rPr lang="en-US" sz="2400" dirty="0" smtClean="0"/>
              <a:t>C0</a:t>
            </a:r>
            <a:r>
              <a:rPr lang="en-US" sz="2400" baseline="-25000" dirty="0" smtClean="0"/>
              <a:t>2</a:t>
            </a:r>
            <a:r>
              <a:rPr lang="en-US" sz="2400" dirty="0"/>
              <a:t> from 12.8-11.76 ka BP </a:t>
            </a:r>
            <a:endParaRPr lang="en-US" sz="2400" dirty="0" smtClean="0"/>
          </a:p>
          <a:p>
            <a:r>
              <a:rPr lang="en-US" sz="2400" dirty="0" smtClean="0"/>
              <a:t>End </a:t>
            </a:r>
            <a:r>
              <a:rPr lang="en-US" sz="2400" dirty="0"/>
              <a:t>of the Younger Dryas event </a:t>
            </a:r>
            <a:r>
              <a:rPr lang="en-US" sz="2400" dirty="0" smtClean="0"/>
              <a:t>marked </a:t>
            </a:r>
            <a:r>
              <a:rPr lang="en-US" sz="2400" dirty="0"/>
              <a:t>by a </a:t>
            </a:r>
            <a:r>
              <a:rPr lang="en-US" sz="2400" dirty="0" smtClean="0"/>
              <a:t> 3°C warming; an </a:t>
            </a:r>
            <a:r>
              <a:rPr lang="en-US" sz="2400" dirty="0"/>
              <a:t>increase in vegetation density lagged this warming by </a:t>
            </a:r>
            <a:r>
              <a:rPr lang="en-US" sz="2400" dirty="0" smtClean="0"/>
              <a:t>600 years</a:t>
            </a:r>
            <a:endParaRPr lang="en-US" sz="2400" dirty="0"/>
          </a:p>
          <a:p>
            <a:r>
              <a:rPr lang="en-US" sz="2400" dirty="0" smtClean="0"/>
              <a:t>Speleothems as </a:t>
            </a:r>
            <a:r>
              <a:rPr lang="en-US" sz="2400" dirty="0"/>
              <a:t>evidence for hemispheric cooling during the Younger Dryas, implying rapid transmission of cold temperatures from the North Atlantic to the rest of the </a:t>
            </a:r>
            <a:r>
              <a:rPr lang="en-US" sz="2400" dirty="0" smtClean="0"/>
              <a:t>globe (Vacco, 2003)</a:t>
            </a:r>
            <a:endParaRPr lang="en-US" sz="2400" dirty="0"/>
          </a:p>
        </p:txBody>
      </p:sp>
      <p:pic>
        <p:nvPicPr>
          <p:cNvPr id="6" name="Picture 5"/>
          <p:cNvPicPr>
            <a:picLocks noChangeAspect="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5634" t="36666" r="9966" b="10666"/>
          <a:stretch/>
        </p:blipFill>
        <p:spPr>
          <a:xfrm>
            <a:off x="6846236" y="1097280"/>
            <a:ext cx="2282524" cy="4663440"/>
          </a:xfrm>
          <a:prstGeom prst="rect">
            <a:avLst/>
          </a:prstGeom>
        </p:spPr>
      </p:pic>
      <p:sp>
        <p:nvSpPr>
          <p:cNvPr id="5" name="TextBox 4"/>
          <p:cNvSpPr txBox="1"/>
          <p:nvPr/>
        </p:nvSpPr>
        <p:spPr>
          <a:xfrm>
            <a:off x="84933" y="6278145"/>
            <a:ext cx="372267" cy="307777"/>
          </a:xfrm>
          <a:prstGeom prst="rect">
            <a:avLst/>
          </a:prstGeom>
          <a:noFill/>
        </p:spPr>
        <p:txBody>
          <a:bodyPr wrap="none" rtlCol="0">
            <a:spAutoFit/>
          </a:bodyPr>
          <a:lstStyle/>
          <a:p>
            <a:r>
              <a:rPr lang="en-US" sz="1400" dirty="0" smtClean="0">
                <a:solidFill>
                  <a:schemeClr val="tx1">
                    <a:lumMod val="75000"/>
                    <a:lumOff val="25000"/>
                  </a:schemeClr>
                </a:solidFill>
              </a:rPr>
              <a:t>Liz</a:t>
            </a:r>
            <a:endParaRPr lang="en-US" sz="1400" dirty="0">
              <a:solidFill>
                <a:schemeClr val="tx1">
                  <a:lumMod val="75000"/>
                  <a:lumOff val="2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5803060"/>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4044" t="8081" r="8660" b="51512"/>
          <a:stretch/>
        </p:blipFill>
        <p:spPr>
          <a:xfrm>
            <a:off x="4724400" y="1056470"/>
            <a:ext cx="3731514" cy="5394960"/>
          </a:xfrm>
        </p:spPr>
      </p:pic>
      <p:sp>
        <p:nvSpPr>
          <p:cNvPr id="5" name="TextBox 4"/>
          <p:cNvSpPr txBox="1"/>
          <p:nvPr/>
        </p:nvSpPr>
        <p:spPr>
          <a:xfrm>
            <a:off x="1524000" y="1413748"/>
            <a:ext cx="3048000" cy="369332"/>
          </a:xfrm>
          <a:prstGeom prst="rect">
            <a:avLst/>
          </a:prstGeom>
          <a:noFill/>
        </p:spPr>
        <p:txBody>
          <a:bodyPr wrap="square" rtlCol="0">
            <a:spAutoFit/>
          </a:bodyPr>
          <a:lstStyle/>
          <a:p>
            <a:pPr algn="r"/>
            <a:r>
              <a:rPr lang="en-US" dirty="0" smtClean="0"/>
              <a:t>Greenland GISP2 </a:t>
            </a:r>
            <a:r>
              <a:rPr lang="el-GR" dirty="0" smtClean="0"/>
              <a:t>δ</a:t>
            </a:r>
            <a:r>
              <a:rPr lang="en-US" baseline="30000" dirty="0" smtClean="0"/>
              <a:t>18</a:t>
            </a:r>
            <a:r>
              <a:rPr lang="en-US" dirty="0" smtClean="0"/>
              <a:t>O record</a:t>
            </a:r>
            <a:endParaRPr lang="en-US" dirty="0"/>
          </a:p>
        </p:txBody>
      </p:sp>
      <p:sp>
        <p:nvSpPr>
          <p:cNvPr id="6" name="TextBox 5"/>
          <p:cNvSpPr txBox="1"/>
          <p:nvPr/>
        </p:nvSpPr>
        <p:spPr>
          <a:xfrm>
            <a:off x="1524000" y="2590800"/>
            <a:ext cx="3048000" cy="369332"/>
          </a:xfrm>
          <a:prstGeom prst="rect">
            <a:avLst/>
          </a:prstGeom>
          <a:noFill/>
        </p:spPr>
        <p:txBody>
          <a:bodyPr wrap="square" rtlCol="0">
            <a:spAutoFit/>
          </a:bodyPr>
          <a:lstStyle/>
          <a:p>
            <a:pPr algn="r"/>
            <a:r>
              <a:rPr lang="en-US" dirty="0" smtClean="0"/>
              <a:t>Hulu Cave, China </a:t>
            </a:r>
            <a:r>
              <a:rPr lang="el-GR" dirty="0" smtClean="0"/>
              <a:t>δ</a:t>
            </a:r>
            <a:r>
              <a:rPr lang="en-US" baseline="30000" dirty="0" smtClean="0"/>
              <a:t>18</a:t>
            </a:r>
            <a:r>
              <a:rPr lang="en-US" dirty="0" smtClean="0"/>
              <a:t>O record</a:t>
            </a:r>
            <a:endParaRPr lang="en-US" dirty="0"/>
          </a:p>
        </p:txBody>
      </p:sp>
      <p:sp>
        <p:nvSpPr>
          <p:cNvPr id="7" name="TextBox 6"/>
          <p:cNvSpPr txBox="1"/>
          <p:nvPr/>
        </p:nvSpPr>
        <p:spPr>
          <a:xfrm>
            <a:off x="1524000" y="4038600"/>
            <a:ext cx="3048000" cy="369332"/>
          </a:xfrm>
          <a:prstGeom prst="rect">
            <a:avLst/>
          </a:prstGeom>
          <a:noFill/>
        </p:spPr>
        <p:txBody>
          <a:bodyPr wrap="square" rtlCol="0">
            <a:spAutoFit/>
          </a:bodyPr>
          <a:lstStyle/>
          <a:p>
            <a:pPr algn="r"/>
            <a:r>
              <a:rPr lang="en-US" dirty="0" smtClean="0"/>
              <a:t>Oregon Caves </a:t>
            </a:r>
            <a:r>
              <a:rPr lang="el-GR" dirty="0" smtClean="0"/>
              <a:t>δ</a:t>
            </a:r>
            <a:r>
              <a:rPr lang="en-US" baseline="30000" dirty="0" smtClean="0"/>
              <a:t>18</a:t>
            </a:r>
            <a:r>
              <a:rPr lang="en-US" dirty="0" smtClean="0"/>
              <a:t>O record</a:t>
            </a:r>
            <a:endParaRPr lang="en-US" dirty="0"/>
          </a:p>
        </p:txBody>
      </p:sp>
      <p:sp>
        <p:nvSpPr>
          <p:cNvPr id="8" name="TextBox 7"/>
          <p:cNvSpPr txBox="1"/>
          <p:nvPr/>
        </p:nvSpPr>
        <p:spPr>
          <a:xfrm>
            <a:off x="1493520" y="5149334"/>
            <a:ext cx="3048000" cy="369332"/>
          </a:xfrm>
          <a:prstGeom prst="rect">
            <a:avLst/>
          </a:prstGeom>
          <a:noFill/>
        </p:spPr>
        <p:txBody>
          <a:bodyPr wrap="square" rtlCol="0">
            <a:spAutoFit/>
          </a:bodyPr>
          <a:lstStyle/>
          <a:p>
            <a:pPr algn="r"/>
            <a:r>
              <a:rPr lang="en-US" dirty="0" smtClean="0"/>
              <a:t>Oregon Caves </a:t>
            </a:r>
            <a:r>
              <a:rPr lang="el-GR" dirty="0" smtClean="0"/>
              <a:t>δ</a:t>
            </a:r>
            <a:r>
              <a:rPr lang="en-US" baseline="30000" dirty="0" smtClean="0"/>
              <a:t>13</a:t>
            </a:r>
            <a:r>
              <a:rPr lang="en-US" dirty="0"/>
              <a:t>C</a:t>
            </a:r>
            <a:r>
              <a:rPr lang="en-US" dirty="0" smtClean="0"/>
              <a:t> record</a:t>
            </a:r>
            <a:endParaRPr lang="en-US" dirty="0"/>
          </a:p>
        </p:txBody>
      </p:sp>
      <p:sp>
        <p:nvSpPr>
          <p:cNvPr id="9" name="TextBox 8"/>
          <p:cNvSpPr txBox="1"/>
          <p:nvPr/>
        </p:nvSpPr>
        <p:spPr>
          <a:xfrm>
            <a:off x="6400800" y="6403472"/>
            <a:ext cx="1371600" cy="276999"/>
          </a:xfrm>
          <a:prstGeom prst="rect">
            <a:avLst/>
          </a:prstGeom>
          <a:noFill/>
        </p:spPr>
        <p:txBody>
          <a:bodyPr wrap="square" rtlCol="0">
            <a:spAutoFit/>
          </a:bodyPr>
          <a:lstStyle/>
          <a:p>
            <a:pPr algn="r"/>
            <a:r>
              <a:rPr lang="en-US" sz="1200" dirty="0" smtClean="0"/>
              <a:t>Vacco, 2005</a:t>
            </a:r>
            <a:endParaRPr lang="en-US" sz="1200" dirty="0"/>
          </a:p>
        </p:txBody>
      </p:sp>
      <p:sp>
        <p:nvSpPr>
          <p:cNvPr id="10" name="TextBox 9"/>
          <p:cNvSpPr txBox="1"/>
          <p:nvPr/>
        </p:nvSpPr>
        <p:spPr>
          <a:xfrm>
            <a:off x="84933" y="6278145"/>
            <a:ext cx="372267" cy="307777"/>
          </a:xfrm>
          <a:prstGeom prst="rect">
            <a:avLst/>
          </a:prstGeom>
          <a:noFill/>
        </p:spPr>
        <p:txBody>
          <a:bodyPr wrap="none" rtlCol="0">
            <a:spAutoFit/>
          </a:bodyPr>
          <a:lstStyle/>
          <a:p>
            <a:r>
              <a:rPr lang="en-US" sz="1400" dirty="0" smtClean="0">
                <a:solidFill>
                  <a:schemeClr val="tx1">
                    <a:lumMod val="75000"/>
                    <a:lumOff val="25000"/>
                  </a:schemeClr>
                </a:solidFill>
              </a:rPr>
              <a:t>Liz</a:t>
            </a:r>
            <a:endParaRPr lang="en-US" sz="1400" dirty="0">
              <a:solidFill>
                <a:schemeClr val="tx1">
                  <a:lumMod val="75000"/>
                  <a:lumOff val="25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342588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Younger </a:t>
            </a:r>
            <a:r>
              <a:rPr lang="en-US" dirty="0" err="1" smtClean="0"/>
              <a:t>Dryas</a:t>
            </a:r>
            <a:r>
              <a:rPr lang="en-US" dirty="0" smtClean="0"/>
              <a:t>-Holocene Transition</a:t>
            </a:r>
            <a:endParaRPr lang="en-US" dirty="0"/>
          </a:p>
        </p:txBody>
      </p:sp>
      <p:sp>
        <p:nvSpPr>
          <p:cNvPr id="3" name="Content Placeholder 2"/>
          <p:cNvSpPr>
            <a:spLocks noGrp="1"/>
          </p:cNvSpPr>
          <p:nvPr>
            <p:ph idx="1"/>
          </p:nvPr>
        </p:nvSpPr>
        <p:spPr/>
        <p:txBody>
          <a:bodyPr>
            <a:normAutofit/>
          </a:bodyPr>
          <a:lstStyle/>
          <a:p>
            <a:r>
              <a:rPr lang="en-US" dirty="0" smtClean="0"/>
              <a:t>Taylor et al (1997) Hypothesis:</a:t>
            </a:r>
          </a:p>
          <a:p>
            <a:pPr lvl="1"/>
            <a:r>
              <a:rPr lang="en-US" dirty="0" smtClean="0"/>
              <a:t>Most of transition occurred over ~200 yr period; 11.79 ka – 11.6 ka</a:t>
            </a:r>
          </a:p>
          <a:p>
            <a:pPr lvl="1"/>
            <a:r>
              <a:rPr lang="en-US" dirty="0" smtClean="0"/>
              <a:t>Increased atmospheric water vapor across N.H., as suggested by increase of methane source areas</a:t>
            </a:r>
          </a:p>
          <a:p>
            <a:pPr lvl="2"/>
            <a:r>
              <a:rPr lang="en-US" dirty="0" err="1" smtClean="0">
                <a:latin typeface="Wingdings"/>
                <a:ea typeface="Wingdings"/>
                <a:cs typeface="Wingdings"/>
              </a:rPr>
              <a:t></a:t>
            </a:r>
            <a:r>
              <a:rPr lang="en-US" dirty="0" smtClean="0"/>
              <a:t> water vapor due to change in ocean circulation</a:t>
            </a:r>
          </a:p>
          <a:p>
            <a:pPr lvl="2"/>
            <a:r>
              <a:rPr lang="en-US" dirty="0" err="1" smtClean="0">
                <a:latin typeface="Wingdings"/>
                <a:ea typeface="Wingdings"/>
                <a:cs typeface="Wingdings"/>
              </a:rPr>
              <a:t></a:t>
            </a:r>
            <a:r>
              <a:rPr lang="en-US" dirty="0" smtClean="0"/>
              <a:t> retention of long-wave radiation</a:t>
            </a:r>
          </a:p>
          <a:p>
            <a:pPr lvl="2"/>
            <a:r>
              <a:rPr lang="en-US" dirty="0" smtClean="0"/>
              <a:t>Stabilized transition to new climate state</a:t>
            </a:r>
          </a:p>
          <a:p>
            <a:pPr lvl="3"/>
            <a:r>
              <a:rPr lang="en-US" dirty="0" smtClean="0"/>
              <a:t>From cold &amp; dry to warm &amp; wet</a:t>
            </a:r>
          </a:p>
        </p:txBody>
      </p:sp>
      <p:sp>
        <p:nvSpPr>
          <p:cNvPr id="5" name="Text Box 4"/>
          <p:cNvSpPr txBox="1">
            <a:spLocks noGrp="1" noChangeArrowheads="1"/>
          </p:cNvSpPr>
          <p:nvPr>
            <p:ph type="ftr" sz="quarter" idx="11"/>
          </p:nvPr>
        </p:nvSpPr>
        <p:spPr bwMode="auto">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a:solidFill>
                  <a:srgbClr val="000000"/>
                </a:solidFill>
                <a:ea typeface="msgothic" charset="0"/>
                <a:cs typeface="msgothic" charset="0"/>
              </a:rPr>
              <a:t>K C Taylor et al. Science 1997;278:825-827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coldest interval of Y.D. (12.5 - 11.9 ka) was stable</a:t>
            </a:r>
          </a:p>
          <a:p>
            <a:pPr lvl="1"/>
            <a:r>
              <a:rPr lang="en-US" dirty="0" smtClean="0"/>
              <a:t>Cold temperatures rapidly transmitted from the North Atlantic to the rest of the globe</a:t>
            </a:r>
          </a:p>
          <a:p>
            <a:r>
              <a:rPr lang="en-US" dirty="0" smtClean="0"/>
              <a:t>The last few centuries of the Y.D., however, was extremely unstable</a:t>
            </a:r>
          </a:p>
          <a:p>
            <a:pPr lvl="1"/>
            <a:r>
              <a:rPr lang="en-US" dirty="0" smtClean="0"/>
              <a:t>Fluctuations due to normal salt oscillations in the North Atlantic Ocean, intensified by timely </a:t>
            </a:r>
            <a:r>
              <a:rPr lang="en-US" dirty="0" err="1" smtClean="0"/>
              <a:t>meltwater</a:t>
            </a:r>
            <a:endParaRPr lang="en-US" dirty="0" smtClean="0"/>
          </a:p>
          <a:p>
            <a:pPr lvl="1"/>
            <a:r>
              <a:rPr lang="en-US" dirty="0" smtClean="0"/>
              <a:t>Only reflected in marine record, not ice-core</a:t>
            </a:r>
          </a:p>
          <a:p>
            <a:r>
              <a:rPr lang="en-US" dirty="0" smtClean="0"/>
              <a:t>Climate stabilized again once the transition to the Holocene was completed in 1 abrupt warming event associated with a hemisphere-wide water vapor increase</a:t>
            </a:r>
          </a:p>
          <a:p>
            <a:pPr lvl="1"/>
            <a:r>
              <a:rPr lang="en-US" dirty="0" smtClean="0"/>
              <a:t>Increased vegetation occurred as a result of the transition to the warmer Holocene</a:t>
            </a:r>
          </a:p>
          <a:p>
            <a:endParaRPr lang="en-US" dirty="0"/>
          </a:p>
        </p:txBody>
      </p:sp>
      <p:sp>
        <p:nvSpPr>
          <p:cNvPr id="5" name="Text Box 4"/>
          <p:cNvSpPr txBox="1">
            <a:spLocks noChangeArrowheads="1"/>
          </p:cNvSpPr>
          <p:nvPr/>
        </p:nvSpPr>
        <p:spPr bwMode="auto">
          <a:xfrm>
            <a:off x="2636783" y="6126163"/>
            <a:ext cx="3918240" cy="60294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smtClean="0">
                <a:solidFill>
                  <a:srgbClr val="000000"/>
                </a:solidFill>
                <a:ea typeface="msgothic" charset="0"/>
                <a:cs typeface="msgothic" charset="0"/>
              </a:rPr>
              <a:t>K C Taylor et al. Science 1997;278:825-827</a:t>
            </a:r>
          </a:p>
          <a:p>
            <a:pPr algn="ctr">
              <a:tabLst>
                <a:tab pos="656650" algn="l"/>
                <a:tab pos="1313299" algn="l"/>
                <a:tab pos="1969949" algn="l"/>
                <a:tab pos="2626599" algn="l"/>
                <a:tab pos="3283248" algn="l"/>
              </a:tabLst>
            </a:pPr>
            <a:r>
              <a:rPr lang="en-GB" sz="1100" dirty="0" err="1" smtClean="0">
                <a:solidFill>
                  <a:srgbClr val="000000"/>
                </a:solidFill>
                <a:ea typeface="msgothic" charset="0"/>
                <a:cs typeface="msgothic" charset="0"/>
              </a:rPr>
              <a:t>Ebbesen</a:t>
            </a:r>
            <a:r>
              <a:rPr lang="en-GB" sz="1100" dirty="0" smtClean="0">
                <a:solidFill>
                  <a:srgbClr val="000000"/>
                </a:solidFill>
                <a:ea typeface="msgothic" charset="0"/>
                <a:cs typeface="msgothic" charset="0"/>
              </a:rPr>
              <a:t> </a:t>
            </a:r>
            <a:r>
              <a:rPr lang="en-GB" sz="1100" dirty="0">
                <a:solidFill>
                  <a:srgbClr val="000000"/>
                </a:solidFill>
                <a:ea typeface="msgothic" charset="0"/>
                <a:cs typeface="msgothic" charset="0"/>
              </a:rPr>
              <a:t>H , </a:t>
            </a:r>
            <a:r>
              <a:rPr lang="en-GB" sz="1100" dirty="0" err="1">
                <a:solidFill>
                  <a:srgbClr val="000000"/>
                </a:solidFill>
                <a:ea typeface="msgothic" charset="0"/>
                <a:cs typeface="msgothic" charset="0"/>
              </a:rPr>
              <a:t>Hald</a:t>
            </a:r>
            <a:r>
              <a:rPr lang="en-GB" sz="1100" dirty="0">
                <a:solidFill>
                  <a:srgbClr val="000000"/>
                </a:solidFill>
                <a:ea typeface="msgothic" charset="0"/>
                <a:cs typeface="msgothic" charset="0"/>
              </a:rPr>
              <a:t> M Geology 2004;32:673-</a:t>
            </a:r>
            <a:r>
              <a:rPr lang="en-GB" sz="1100" dirty="0" smtClean="0">
                <a:solidFill>
                  <a:srgbClr val="000000"/>
                </a:solidFill>
                <a:ea typeface="msgothic" charset="0"/>
                <a:cs typeface="msgothic" charset="0"/>
              </a:rPr>
              <a:t>676</a:t>
            </a:r>
          </a:p>
          <a:p>
            <a:pPr algn="ctr">
              <a:tabLst>
                <a:tab pos="656650" algn="l"/>
                <a:tab pos="1313299" algn="l"/>
                <a:tab pos="1969949" algn="l"/>
                <a:tab pos="2626599" algn="l"/>
                <a:tab pos="3283248" algn="l"/>
              </a:tabLst>
            </a:pPr>
            <a:r>
              <a:rPr lang="en-GB" sz="1100" dirty="0" smtClean="0">
                <a:solidFill>
                  <a:srgbClr val="000000"/>
                </a:solidFill>
                <a:ea typeface="msgothic" charset="0"/>
                <a:cs typeface="msgothic" charset="0"/>
              </a:rPr>
              <a:t>D. A. </a:t>
            </a:r>
            <a:r>
              <a:rPr lang="en-GB" sz="1100" dirty="0" err="1" smtClean="0">
                <a:solidFill>
                  <a:srgbClr val="000000"/>
                </a:solidFill>
                <a:ea typeface="msgothic" charset="0"/>
                <a:cs typeface="msgothic" charset="0"/>
              </a:rPr>
              <a:t>Vacco</a:t>
            </a:r>
            <a:r>
              <a:rPr lang="en-GB" sz="1100" dirty="0" smtClean="0">
                <a:solidFill>
                  <a:srgbClr val="000000"/>
                </a:solidFill>
                <a:ea typeface="msgothic" charset="0"/>
                <a:cs typeface="msgothic" charset="0"/>
              </a:rPr>
              <a:t> et al. Quaternary Research 2005;64:249-256</a:t>
            </a:r>
            <a:endParaRPr lang="en-GB" sz="1100" dirty="0">
              <a:solidFill>
                <a:srgbClr val="000000"/>
              </a:solidFill>
              <a:ea typeface="msgothic" charset="0"/>
              <a:cs typeface="msgothic"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07"/>
            <a:ext cx="7861300" cy="398462"/>
          </a:xfrm>
        </p:spPr>
        <p:txBody>
          <a:bodyPr>
            <a:noAutofit/>
          </a:bodyPr>
          <a:lstStyle/>
          <a:p>
            <a:r>
              <a:rPr lang="en-US" sz="3200" dirty="0" smtClean="0"/>
              <a:t>References</a:t>
            </a:r>
            <a:endParaRPr lang="en-US" sz="3200" dirty="0"/>
          </a:p>
        </p:txBody>
      </p:sp>
      <p:sp>
        <p:nvSpPr>
          <p:cNvPr id="3" name="Content Placeholder 2"/>
          <p:cNvSpPr>
            <a:spLocks noGrp="1"/>
          </p:cNvSpPr>
          <p:nvPr>
            <p:ph idx="1"/>
          </p:nvPr>
        </p:nvSpPr>
        <p:spPr>
          <a:xfrm>
            <a:off x="457200" y="473869"/>
            <a:ext cx="8229600" cy="6384131"/>
          </a:xfrm>
        </p:spPr>
        <p:txBody>
          <a:bodyPr>
            <a:normAutofit fontScale="92500" lnSpcReduction="20000"/>
          </a:bodyPr>
          <a:lstStyle/>
          <a:p>
            <a:r>
              <a:rPr lang="en-US" sz="1400" dirty="0" err="1" smtClean="0"/>
              <a:t>Ebbesen</a:t>
            </a:r>
            <a:r>
              <a:rPr lang="en-US" sz="1400" dirty="0" smtClean="0"/>
              <a:t>, H. and </a:t>
            </a:r>
            <a:r>
              <a:rPr lang="en-US" sz="1400" dirty="0" err="1" smtClean="0"/>
              <a:t>Hald</a:t>
            </a:r>
            <a:r>
              <a:rPr lang="en-US" sz="1400" dirty="0" smtClean="0"/>
              <a:t>, M. </a:t>
            </a:r>
            <a:r>
              <a:rPr lang="en-US" sz="1400" i="1" dirty="0" smtClean="0"/>
              <a:t>Unstable Younger </a:t>
            </a:r>
            <a:r>
              <a:rPr lang="en-US" sz="1400" i="1" dirty="0" err="1" smtClean="0"/>
              <a:t>Dryas</a:t>
            </a:r>
            <a:r>
              <a:rPr lang="en-US" sz="1400" i="1" dirty="0" smtClean="0"/>
              <a:t> climate in the northeast North Atlantic</a:t>
            </a:r>
            <a:r>
              <a:rPr lang="en-US" sz="1400" dirty="0" smtClean="0"/>
              <a:t>. Geology</a:t>
            </a:r>
            <a:r>
              <a:rPr lang="en-US" sz="1400" dirty="0"/>
              <a:t>; August 2004; </a:t>
            </a:r>
            <a:r>
              <a:rPr lang="en-US" sz="1400" dirty="0" err="1"/>
              <a:t>v</a:t>
            </a:r>
            <a:r>
              <a:rPr lang="en-US" sz="1400" dirty="0"/>
              <a:t>. 32; no. 8; </a:t>
            </a:r>
            <a:r>
              <a:rPr lang="en-US" sz="1400" dirty="0" err="1"/>
              <a:t>p</a:t>
            </a:r>
            <a:r>
              <a:rPr lang="en-US" sz="1400" dirty="0"/>
              <a:t>. 673–676; </a:t>
            </a:r>
            <a:r>
              <a:rPr lang="en-US" sz="1400" dirty="0" err="1"/>
              <a:t>doi</a:t>
            </a:r>
            <a:r>
              <a:rPr lang="en-US" sz="1400" dirty="0"/>
              <a:t>: 10.1130/</a:t>
            </a:r>
            <a:r>
              <a:rPr lang="en-US" sz="1400" dirty="0" smtClean="0"/>
              <a:t>G20653.1</a:t>
            </a:r>
          </a:p>
          <a:p>
            <a:r>
              <a:rPr lang="en-US" sz="1400" dirty="0" smtClean="0"/>
              <a:t>Taylor, K. C., et al. </a:t>
            </a:r>
            <a:r>
              <a:rPr lang="en-US" sz="1400" i="1" dirty="0"/>
              <a:t>The Holocene–Younger </a:t>
            </a:r>
            <a:r>
              <a:rPr lang="en-US" sz="1400" i="1" dirty="0" err="1"/>
              <a:t>Dryas</a:t>
            </a:r>
            <a:r>
              <a:rPr lang="en-US" sz="1400" i="1" dirty="0"/>
              <a:t> Transition Recorded at Summit, </a:t>
            </a:r>
            <a:r>
              <a:rPr lang="en-US" sz="1400" i="1" dirty="0" smtClean="0"/>
              <a:t>Greenland</a:t>
            </a:r>
            <a:r>
              <a:rPr lang="en-US" sz="1400" dirty="0" smtClean="0"/>
              <a:t>. Science; October 1997; </a:t>
            </a:r>
            <a:r>
              <a:rPr lang="en-US" sz="1400" dirty="0" err="1" smtClean="0"/>
              <a:t>v</a:t>
            </a:r>
            <a:r>
              <a:rPr lang="en-US" sz="1400" dirty="0" smtClean="0"/>
              <a:t>. 278; </a:t>
            </a:r>
            <a:r>
              <a:rPr lang="en-US" sz="1400" dirty="0"/>
              <a:t>no. </a:t>
            </a:r>
            <a:r>
              <a:rPr lang="en-US" sz="1400" dirty="0" smtClean="0"/>
              <a:t>5339; </a:t>
            </a:r>
            <a:r>
              <a:rPr lang="en-US" sz="1400" dirty="0" err="1" smtClean="0"/>
              <a:t>p</a:t>
            </a:r>
            <a:r>
              <a:rPr lang="en-US" sz="1400" dirty="0" smtClean="0"/>
              <a:t>. 825-827;  doi:</a:t>
            </a:r>
            <a:r>
              <a:rPr lang="en-US" sz="1400" dirty="0"/>
              <a:t>10.1126/science.</a:t>
            </a:r>
            <a:r>
              <a:rPr lang="en-US" sz="1400" dirty="0" smtClean="0"/>
              <a:t>278.5339.825</a:t>
            </a:r>
          </a:p>
          <a:p>
            <a:r>
              <a:rPr lang="en-US" sz="1400" dirty="0" err="1" smtClean="0"/>
              <a:t>Vacco</a:t>
            </a:r>
            <a:r>
              <a:rPr lang="en-US" sz="1400" dirty="0" smtClean="0"/>
              <a:t>, D. A., et al. </a:t>
            </a:r>
            <a:r>
              <a:rPr lang="en-US" sz="1400" i="1" dirty="0"/>
              <a:t>A </a:t>
            </a:r>
            <a:r>
              <a:rPr lang="en-US" sz="1400" i="1" dirty="0" err="1"/>
              <a:t>speleothem</a:t>
            </a:r>
            <a:r>
              <a:rPr lang="en-US" sz="1400" i="1" dirty="0"/>
              <a:t> record of Younger </a:t>
            </a:r>
            <a:r>
              <a:rPr lang="en-US" sz="1400" i="1" dirty="0" err="1"/>
              <a:t>Dryas</a:t>
            </a:r>
            <a:r>
              <a:rPr lang="en-US" sz="1400" i="1" dirty="0"/>
              <a:t> cooling, Klamath Mountains, Oregon, </a:t>
            </a:r>
            <a:r>
              <a:rPr lang="en-US" sz="1400" i="1" dirty="0" smtClean="0"/>
              <a:t>USA</a:t>
            </a:r>
            <a:r>
              <a:rPr lang="en-US" sz="1400" dirty="0" smtClean="0"/>
              <a:t>. Quaternary Research; September 2005; </a:t>
            </a:r>
            <a:r>
              <a:rPr lang="en-US" sz="1400" dirty="0" err="1" smtClean="0"/>
              <a:t>v</a:t>
            </a:r>
            <a:r>
              <a:rPr lang="en-US" sz="1400" dirty="0" smtClean="0"/>
              <a:t>. 64; no. 2; </a:t>
            </a:r>
            <a:r>
              <a:rPr lang="en-US" sz="1400" dirty="0" err="1" smtClean="0"/>
              <a:t>p</a:t>
            </a:r>
            <a:r>
              <a:rPr lang="en-US" sz="1400" dirty="0" smtClean="0"/>
              <a:t>. 249-256; doi:10.1016/j.yqres.2005.06.008</a:t>
            </a:r>
          </a:p>
          <a:p>
            <a:r>
              <a:rPr lang="en-US" sz="1400" dirty="0"/>
              <a:t>National Research Council</a:t>
            </a:r>
            <a:r>
              <a:rPr lang="en-US" sz="1400" dirty="0" smtClean="0"/>
              <a:t>. </a:t>
            </a:r>
            <a:r>
              <a:rPr lang="en-US" sz="1400" i="1" dirty="0"/>
              <a:t>Abrupt Climate Change: Inevitable Surprises, US National Academy of Sciences, National Research Council Committee on Abrupt Climate </a:t>
            </a:r>
            <a:r>
              <a:rPr lang="en-US" sz="1400" i="1" dirty="0" smtClean="0"/>
              <a:t>Chang.</a:t>
            </a:r>
            <a:r>
              <a:rPr lang="en-US" sz="1400" dirty="0" smtClean="0"/>
              <a:t> </a:t>
            </a:r>
            <a:r>
              <a:rPr lang="en-US" sz="1400" dirty="0"/>
              <a:t>National Academy </a:t>
            </a:r>
            <a:r>
              <a:rPr lang="en-US" sz="1400" dirty="0" smtClean="0"/>
              <a:t>Press; 2002; </a:t>
            </a:r>
            <a:r>
              <a:rPr lang="en-US" sz="1400" dirty="0"/>
              <a:t>Washington, D.C</a:t>
            </a:r>
            <a:r>
              <a:rPr lang="en-US" sz="1400" dirty="0" smtClean="0"/>
              <a:t>.; </a:t>
            </a:r>
            <a:r>
              <a:rPr lang="en-US" sz="1400" dirty="0" err="1" smtClean="0"/>
              <a:t>p</a:t>
            </a:r>
            <a:r>
              <a:rPr lang="en-US" sz="1400" dirty="0" smtClean="0"/>
              <a:t>. 230</a:t>
            </a:r>
          </a:p>
          <a:p>
            <a:r>
              <a:rPr lang="en-US" sz="1400" dirty="0" smtClean="0"/>
              <a:t>Alley, R.B. </a:t>
            </a:r>
            <a:r>
              <a:rPr lang="en-US" sz="1400" i="1" dirty="0" smtClean="0"/>
              <a:t>The </a:t>
            </a:r>
            <a:r>
              <a:rPr lang="en-US" sz="1400" i="1" dirty="0"/>
              <a:t>Younger </a:t>
            </a:r>
            <a:r>
              <a:rPr lang="en-US" sz="1400" i="1" dirty="0" err="1"/>
              <a:t>Dryas</a:t>
            </a:r>
            <a:r>
              <a:rPr lang="en-US" sz="1400" i="1" dirty="0"/>
              <a:t> cold interval as viewed from central </a:t>
            </a:r>
            <a:r>
              <a:rPr lang="en-US" sz="1400" i="1" dirty="0" smtClean="0"/>
              <a:t>Greenland</a:t>
            </a:r>
            <a:r>
              <a:rPr lang="en-US" sz="1400" dirty="0" smtClean="0"/>
              <a:t>. </a:t>
            </a:r>
            <a:r>
              <a:rPr lang="en-US" sz="1400" dirty="0"/>
              <a:t>Quaternary Science </a:t>
            </a:r>
            <a:r>
              <a:rPr lang="en-US" sz="1400" dirty="0" smtClean="0"/>
              <a:t>Reviews; January 2000; </a:t>
            </a:r>
            <a:r>
              <a:rPr lang="en-US" sz="1400" dirty="0" err="1" smtClean="0"/>
              <a:t>v</a:t>
            </a:r>
            <a:r>
              <a:rPr lang="en-US" sz="1400" dirty="0" smtClean="0"/>
              <a:t>. 19; no. </a:t>
            </a:r>
            <a:r>
              <a:rPr lang="en-US" sz="1400" dirty="0"/>
              <a:t>1-</a:t>
            </a:r>
            <a:r>
              <a:rPr lang="en-US" sz="1400" dirty="0" smtClean="0"/>
              <a:t>5; </a:t>
            </a:r>
            <a:r>
              <a:rPr lang="en-US" sz="1400" dirty="0" err="1" smtClean="0"/>
              <a:t>p</a:t>
            </a:r>
            <a:r>
              <a:rPr lang="en-US" sz="1400" dirty="0" smtClean="0"/>
              <a:t>. </a:t>
            </a:r>
            <a:r>
              <a:rPr lang="en-US" sz="1400" dirty="0"/>
              <a:t>213-</a:t>
            </a:r>
            <a:r>
              <a:rPr lang="en-US" sz="1400" dirty="0" smtClean="0"/>
              <a:t>226</a:t>
            </a:r>
          </a:p>
          <a:p>
            <a:r>
              <a:rPr lang="en-US" sz="1400" dirty="0" err="1" smtClean="0"/>
              <a:t>Cuffey</a:t>
            </a:r>
            <a:r>
              <a:rPr lang="en-US" sz="1400" dirty="0"/>
              <a:t>, K.M., and G.D. </a:t>
            </a:r>
            <a:r>
              <a:rPr lang="en-US" sz="1400" dirty="0" err="1"/>
              <a:t>Clow</a:t>
            </a:r>
            <a:r>
              <a:rPr lang="en-US" sz="1400" dirty="0"/>
              <a:t>. 1997. Temperature, accumulation, and ice sheet elevation in central Greenland through the last </a:t>
            </a:r>
            <a:r>
              <a:rPr lang="en-US" sz="1400" dirty="0" err="1"/>
              <a:t>deglacial</a:t>
            </a:r>
            <a:r>
              <a:rPr lang="en-US" sz="1400" dirty="0"/>
              <a:t> transition. Journal of Geophysical Research 102:26383-26396</a:t>
            </a:r>
            <a:r>
              <a:rPr lang="en-US" sz="1400" dirty="0" smtClean="0"/>
              <a:t>.</a:t>
            </a:r>
          </a:p>
          <a:p>
            <a:r>
              <a:rPr lang="en-US" sz="1400" dirty="0" err="1"/>
              <a:t>Whung</a:t>
            </a:r>
            <a:r>
              <a:rPr lang="en-US" sz="1400" dirty="0"/>
              <a:t>, P.-Y.,</a:t>
            </a:r>
            <a:r>
              <a:rPr lang="en-US" sz="1400" dirty="0" smtClean="0"/>
              <a:t> et al</a:t>
            </a:r>
            <a:r>
              <a:rPr lang="en-US" sz="1400" i="1" dirty="0" smtClean="0"/>
              <a:t>. </a:t>
            </a:r>
            <a:r>
              <a:rPr lang="en-US" sz="1400" i="1" dirty="0"/>
              <a:t>Two-hundred-year record of biogenic sulfur in a south Greenland ice core (20D</a:t>
            </a:r>
            <a:r>
              <a:rPr lang="en-US" sz="1400" dirty="0" smtClean="0"/>
              <a:t>). </a:t>
            </a:r>
            <a:r>
              <a:rPr lang="en-US" sz="1400" dirty="0"/>
              <a:t>Journal of Geophysical </a:t>
            </a:r>
            <a:r>
              <a:rPr lang="en-US" sz="1400" dirty="0" smtClean="0"/>
              <a:t>Research; January 1994; </a:t>
            </a:r>
            <a:r>
              <a:rPr lang="en-US" sz="1400" dirty="0" err="1" smtClean="0"/>
              <a:t>v</a:t>
            </a:r>
            <a:r>
              <a:rPr lang="en-US" sz="1400" dirty="0" smtClean="0"/>
              <a:t>. 99; no. D1; </a:t>
            </a:r>
            <a:r>
              <a:rPr lang="en-US" sz="1400" dirty="0" err="1" smtClean="0"/>
              <a:t>p</a:t>
            </a:r>
            <a:r>
              <a:rPr lang="en-US" sz="1400" dirty="0" smtClean="0"/>
              <a:t>. </a:t>
            </a:r>
            <a:r>
              <a:rPr lang="en-US" sz="1400" dirty="0"/>
              <a:t>1147–1156, doi:10.1029/</a:t>
            </a:r>
            <a:r>
              <a:rPr lang="en-US" sz="1400" dirty="0" smtClean="0"/>
              <a:t>93JD02732</a:t>
            </a:r>
          </a:p>
          <a:p>
            <a:r>
              <a:rPr lang="en-US" sz="1400" dirty="0" smtClean="0"/>
              <a:t>University of Copenhagen. </a:t>
            </a:r>
            <a:r>
              <a:rPr lang="en-US" sz="1400" i="1" dirty="0" smtClean="0">
                <a:hlinkClick r:id="rId3"/>
              </a:rPr>
              <a:t>http://www.iceandclimate.nbi.ku.dk/research</a:t>
            </a:r>
            <a:r>
              <a:rPr lang="en-US" sz="1400" dirty="0" smtClean="0"/>
              <a:t> </a:t>
            </a:r>
          </a:p>
          <a:p>
            <a:r>
              <a:rPr lang="en-US" sz="1400" dirty="0" smtClean="0"/>
              <a:t>Sneed, S. B., et al. </a:t>
            </a:r>
            <a:r>
              <a:rPr lang="en-US" sz="1400" i="1" dirty="0"/>
              <a:t>An emerging technique: multi-ice-core multi-parameter correlations with Antarctic sea-ice </a:t>
            </a:r>
            <a:r>
              <a:rPr lang="en-US" sz="1400" i="1" dirty="0" smtClean="0"/>
              <a:t>extent.</a:t>
            </a:r>
            <a:r>
              <a:rPr lang="en-US" sz="1400" dirty="0" smtClean="0"/>
              <a:t> Annals of Glaciology; May 2011; </a:t>
            </a:r>
            <a:r>
              <a:rPr lang="en-US" sz="1400" dirty="0" err="1" smtClean="0"/>
              <a:t>v</a:t>
            </a:r>
            <a:r>
              <a:rPr lang="en-US" sz="1400" dirty="0" smtClean="0"/>
              <a:t>. 52; no. 57; </a:t>
            </a:r>
            <a:r>
              <a:rPr lang="en-US" sz="1400" dirty="0" err="1" smtClean="0"/>
              <a:t>p</a:t>
            </a:r>
            <a:r>
              <a:rPr lang="en-US" sz="1400" dirty="0" smtClean="0"/>
              <a:t>. 347-35</a:t>
            </a:r>
          </a:p>
          <a:p>
            <a:r>
              <a:rPr lang="en-US" sz="1400" dirty="0" smtClean="0"/>
              <a:t>Taylor, K., et al. </a:t>
            </a:r>
            <a:r>
              <a:rPr lang="en-US" sz="1400" i="1" dirty="0"/>
              <a:t>Ice-core dating and </a:t>
            </a:r>
            <a:r>
              <a:rPr lang="en-US" sz="1400" i="1" dirty="0" smtClean="0"/>
              <a:t>chemistry </a:t>
            </a:r>
            <a:r>
              <a:rPr lang="en-US" sz="1400" i="1" dirty="0"/>
              <a:t>by direct-current electrical </a:t>
            </a:r>
            <a:r>
              <a:rPr lang="en-US" sz="1400" i="1" dirty="0" smtClean="0"/>
              <a:t>conductivity</a:t>
            </a:r>
            <a:r>
              <a:rPr lang="en-US" sz="1400" dirty="0" smtClean="0"/>
              <a:t>. Journal of Glaciology; 1992; </a:t>
            </a:r>
            <a:r>
              <a:rPr lang="en-US" sz="1400" dirty="0" err="1" smtClean="0"/>
              <a:t>v</a:t>
            </a:r>
            <a:r>
              <a:rPr lang="en-US" sz="1400" dirty="0" smtClean="0"/>
              <a:t>. 38; no. 130; </a:t>
            </a:r>
            <a:r>
              <a:rPr lang="en-US" sz="1400" dirty="0" err="1" smtClean="0"/>
              <a:t>p</a:t>
            </a:r>
            <a:r>
              <a:rPr lang="en-US" sz="1400" dirty="0" smtClean="0"/>
              <a:t>. 325-332</a:t>
            </a:r>
          </a:p>
          <a:p>
            <a:r>
              <a:rPr lang="en-US" sz="1400" dirty="0" smtClean="0"/>
              <a:t>Zielinski, G. A. and </a:t>
            </a:r>
            <a:r>
              <a:rPr lang="en-US" sz="1400" dirty="0" err="1" smtClean="0"/>
              <a:t>Mershon</a:t>
            </a:r>
            <a:r>
              <a:rPr lang="en-US" sz="1400" dirty="0" smtClean="0"/>
              <a:t>, G. R. </a:t>
            </a:r>
            <a:r>
              <a:rPr lang="en-US" sz="1400" i="1" dirty="0" err="1" smtClean="0"/>
              <a:t>Paleoenvironmental</a:t>
            </a:r>
            <a:r>
              <a:rPr lang="en-US" sz="1400" i="1" dirty="0" smtClean="0"/>
              <a:t> implications of the insoluble </a:t>
            </a:r>
            <a:r>
              <a:rPr lang="en-US" sz="1400" i="1" dirty="0" err="1" smtClean="0"/>
              <a:t>microparticle</a:t>
            </a:r>
            <a:r>
              <a:rPr lang="en-US" sz="1400" i="1" dirty="0" smtClean="0"/>
              <a:t> record in the GISP2 (Greenland) ice core during the rapidly changing climate of the Pleistocene-Holocene transition.</a:t>
            </a:r>
            <a:r>
              <a:rPr lang="en-US" sz="1400" dirty="0" smtClean="0"/>
              <a:t> Geological Society of America Bulletin; May 1997; </a:t>
            </a:r>
            <a:r>
              <a:rPr lang="en-US" sz="1400" dirty="0" err="1"/>
              <a:t>v</a:t>
            </a:r>
            <a:r>
              <a:rPr lang="en-US" sz="1400" dirty="0"/>
              <a:t>. </a:t>
            </a:r>
            <a:r>
              <a:rPr lang="en-US" sz="1400" dirty="0" smtClean="0"/>
              <a:t>109; </a:t>
            </a:r>
            <a:r>
              <a:rPr lang="en-US" sz="1400" dirty="0"/>
              <a:t>no. </a:t>
            </a:r>
            <a:r>
              <a:rPr lang="en-US" sz="1400" dirty="0" smtClean="0"/>
              <a:t>5; </a:t>
            </a:r>
            <a:r>
              <a:rPr lang="en-US" sz="1400" dirty="0" err="1"/>
              <a:t>p</a:t>
            </a:r>
            <a:r>
              <a:rPr lang="en-US" sz="1400" dirty="0"/>
              <a:t>. 547-</a:t>
            </a:r>
            <a:r>
              <a:rPr lang="en-US" sz="1400" dirty="0" smtClean="0"/>
              <a:t>559; </a:t>
            </a:r>
            <a:r>
              <a:rPr lang="en-US" sz="1400" dirty="0" err="1"/>
              <a:t>doi</a:t>
            </a:r>
            <a:r>
              <a:rPr lang="en-US" sz="1400" dirty="0"/>
              <a:t>: 10.1130/0016-7606(1997) 109&lt;0547:PIOTIM&gt; 2.3.CO;2</a:t>
            </a:r>
            <a:endParaRPr lang="en-US" sz="1400" dirty="0" smtClean="0"/>
          </a:p>
          <a:p>
            <a:r>
              <a:rPr lang="en-US" sz="1400" dirty="0" smtClean="0">
                <a:solidFill>
                  <a:schemeClr val="tx1"/>
                </a:solidFill>
              </a:rPr>
              <a:t>Brook, E. J., et al. </a:t>
            </a:r>
            <a:r>
              <a:rPr lang="en-US" sz="1400" i="1" dirty="0" smtClean="0"/>
              <a:t>Rapid Variations in Atmospheric Methane Concentration During the Past 110,000 Years</a:t>
            </a:r>
            <a:r>
              <a:rPr lang="en-US" sz="1400" dirty="0" smtClean="0"/>
              <a:t>. </a:t>
            </a:r>
            <a:r>
              <a:rPr lang="en-US" sz="1400" dirty="0" smtClean="0">
                <a:solidFill>
                  <a:schemeClr val="tx1"/>
                </a:solidFill>
              </a:rPr>
              <a:t>Science; August 1996; </a:t>
            </a:r>
            <a:r>
              <a:rPr lang="en-US" sz="1400" dirty="0" err="1" smtClean="0">
                <a:solidFill>
                  <a:schemeClr val="tx1"/>
                </a:solidFill>
              </a:rPr>
              <a:t>v</a:t>
            </a:r>
            <a:r>
              <a:rPr lang="en-US" sz="1400" dirty="0" smtClean="0">
                <a:solidFill>
                  <a:schemeClr val="tx1"/>
                </a:solidFill>
              </a:rPr>
              <a:t>. 273: 1087-1091</a:t>
            </a:r>
          </a:p>
          <a:p>
            <a:r>
              <a:rPr lang="en-US" sz="1400" baseline="0" dirty="0" err="1" smtClean="0"/>
              <a:t>Broecker</a:t>
            </a:r>
            <a:r>
              <a:rPr lang="en-US" sz="1400" baseline="0" dirty="0" smtClean="0"/>
              <a:t> et al. </a:t>
            </a:r>
            <a:r>
              <a:rPr lang="en-US" sz="1400" i="1" baseline="0" dirty="0" smtClean="0"/>
              <a:t>A salt oscillator</a:t>
            </a:r>
            <a:r>
              <a:rPr lang="en-US" sz="1400" i="1" dirty="0" smtClean="0"/>
              <a:t> in the glacial Atlantic? 1. The Concept. </a:t>
            </a:r>
            <a:r>
              <a:rPr lang="en-US" sz="1400" baseline="0" dirty="0" err="1" smtClean="0"/>
              <a:t>Paleoceanography</a:t>
            </a:r>
            <a:r>
              <a:rPr lang="en-US" sz="1400" baseline="0" dirty="0" smtClean="0"/>
              <a:t>; August 1990; </a:t>
            </a:r>
            <a:r>
              <a:rPr lang="en-US" sz="1400" baseline="0" dirty="0" err="1" smtClean="0"/>
              <a:t>v</a:t>
            </a:r>
            <a:r>
              <a:rPr lang="en-US" sz="1400" baseline="0" dirty="0" smtClean="0"/>
              <a:t>. 5; no.</a:t>
            </a:r>
            <a:r>
              <a:rPr lang="en-US" sz="1400" dirty="0" smtClean="0"/>
              <a:t> 4;</a:t>
            </a:r>
            <a:r>
              <a:rPr lang="en-US" sz="1400" baseline="0" dirty="0" smtClean="0"/>
              <a:t>p. 469-477</a:t>
            </a:r>
          </a:p>
          <a:p>
            <a:r>
              <a:rPr lang="en-US" sz="1400" dirty="0" err="1" smtClean="0">
                <a:solidFill>
                  <a:schemeClr val="tx1"/>
                </a:solidFill>
              </a:rPr>
              <a:t>Bauch</a:t>
            </a:r>
            <a:r>
              <a:rPr lang="en-US" sz="1400" dirty="0" smtClean="0">
                <a:solidFill>
                  <a:schemeClr val="tx1"/>
                </a:solidFill>
              </a:rPr>
              <a:t>, D. et al. </a:t>
            </a:r>
            <a:r>
              <a:rPr lang="en-US" sz="1400" i="1" dirty="0" smtClean="0">
                <a:solidFill>
                  <a:schemeClr val="tx1"/>
                </a:solidFill>
              </a:rPr>
              <a:t>Carbon isotopes and habitat of </a:t>
            </a:r>
            <a:r>
              <a:rPr lang="en-US" sz="1400" i="1" dirty="0" err="1" smtClean="0">
                <a:solidFill>
                  <a:schemeClr val="tx1"/>
                </a:solidFill>
              </a:rPr>
              <a:t>polarplankticforaminifera</a:t>
            </a:r>
            <a:r>
              <a:rPr lang="en-US" sz="1400" i="1" dirty="0" smtClean="0">
                <a:solidFill>
                  <a:schemeClr val="tx1"/>
                </a:solidFill>
              </a:rPr>
              <a:t> in the Okhotsk Sea: the ‘carbonate ion effect’ under natural conditions</a:t>
            </a:r>
            <a:r>
              <a:rPr lang="en-US" sz="1400" dirty="0" smtClean="0">
                <a:solidFill>
                  <a:schemeClr val="tx1"/>
                </a:solidFill>
              </a:rPr>
              <a:t>. Marine Micropaleontology; June 2002; </a:t>
            </a:r>
            <a:r>
              <a:rPr lang="en-US" sz="1400" dirty="0" err="1" smtClean="0">
                <a:solidFill>
                  <a:schemeClr val="tx1"/>
                </a:solidFill>
              </a:rPr>
              <a:t>v</a:t>
            </a:r>
            <a:r>
              <a:rPr lang="en-US" sz="1400" dirty="0" smtClean="0">
                <a:solidFill>
                  <a:schemeClr val="tx1"/>
                </a:solidFill>
              </a:rPr>
              <a:t>. 45; no. 2; </a:t>
            </a:r>
            <a:r>
              <a:rPr lang="en-US" sz="1400" dirty="0" err="1" smtClean="0">
                <a:solidFill>
                  <a:schemeClr val="tx1"/>
                </a:solidFill>
              </a:rPr>
              <a:t>p</a:t>
            </a:r>
            <a:r>
              <a:rPr lang="en-US" sz="1400" dirty="0" smtClean="0">
                <a:solidFill>
                  <a:schemeClr val="tx1"/>
                </a:solidFill>
              </a:rPr>
              <a:t>. 83-89</a:t>
            </a:r>
          </a:p>
          <a:p>
            <a:r>
              <a:rPr lang="en-US" sz="1400" dirty="0" smtClean="0"/>
              <a:t>Andrews, J. T.</a:t>
            </a:r>
            <a:r>
              <a:rPr lang="en-US" sz="1419" dirty="0" smtClean="0"/>
              <a:t> </a:t>
            </a:r>
            <a:r>
              <a:rPr lang="en-US" sz="1419" i="1" dirty="0" smtClean="0"/>
              <a:t>Icebergs and iceberg rafted detritus (IRD) in the </a:t>
            </a:r>
            <a:r>
              <a:rPr lang="en-US" sz="1419" i="1" dirty="0" err="1" smtClean="0"/>
              <a:t>NorthAtlantic</a:t>
            </a:r>
            <a:r>
              <a:rPr lang="en-US" sz="1419" i="1" dirty="0" smtClean="0"/>
              <a:t>: facts and assumptions</a:t>
            </a:r>
            <a:r>
              <a:rPr lang="en-US" sz="1419" dirty="0" smtClean="0"/>
              <a:t>. Oceanography; 2000: </a:t>
            </a:r>
            <a:r>
              <a:rPr lang="en-US" sz="1419" dirty="0" err="1" smtClean="0"/>
              <a:t>v</a:t>
            </a:r>
            <a:r>
              <a:rPr lang="en-US" sz="1419" dirty="0" smtClean="0"/>
              <a:t>. 13; no. 3; </a:t>
            </a:r>
            <a:r>
              <a:rPr lang="en-US" sz="1419" dirty="0" err="1" smtClean="0"/>
              <a:t>p</a:t>
            </a:r>
            <a:r>
              <a:rPr lang="en-US" sz="1419" dirty="0" smtClean="0"/>
              <a:t>. 100-108</a:t>
            </a:r>
          </a:p>
          <a:p>
            <a:r>
              <a:rPr lang="en-US" sz="1419" dirty="0" err="1" smtClean="0"/>
              <a:t>Vacco</a:t>
            </a:r>
            <a:r>
              <a:rPr lang="en-US" sz="1419" dirty="0" smtClean="0"/>
              <a:t>, D.A., 2003, </a:t>
            </a:r>
            <a:r>
              <a:rPr lang="en-US" sz="1419" i="1" dirty="0" smtClean="0"/>
              <a:t>Developing Climate Records from </a:t>
            </a:r>
            <a:r>
              <a:rPr lang="en-US" sz="1419" i="1" dirty="0" err="1" smtClean="0"/>
              <a:t>Speleothems</a:t>
            </a:r>
            <a:r>
              <a:rPr lang="en-US" sz="1419" i="1" dirty="0" smtClean="0"/>
              <a:t>, Oregon Caves National Monument, Oregon </a:t>
            </a:r>
            <a:r>
              <a:rPr lang="en-US" sz="1419" dirty="0" smtClean="0"/>
              <a:t>[Masters Thesis], Corvallis, Oregon State University, 42p.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913887"/>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solidFill>
                  <a:srgbClr val="000000"/>
                </a:solidFill>
                <a:ea typeface="msgothic" charset="0"/>
                <a:cs typeface="msgothic" charset="0"/>
              </a:rPr>
              <a:t>Location of Summit, Greenland</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solidFill>
                  <a:srgbClr val="000000"/>
                </a:solidFill>
                <a:ea typeface="msgothic" charset="0"/>
                <a:cs typeface="msgothic" charset="0"/>
              </a:rPr>
              <a:t>Figure </a:t>
            </a:r>
            <a:r>
              <a:rPr lang="en-GB" b="1" dirty="0">
                <a:solidFill>
                  <a:srgbClr val="000000"/>
                </a:solidFill>
                <a:ea typeface="msgothic" charset="0"/>
                <a:cs typeface="msgothic" charset="0"/>
              </a:rPr>
              <a:t>1</a:t>
            </a:r>
            <a:r>
              <a:rPr lang="en-GB" b="1" dirty="0" smtClean="0">
                <a:solidFill>
                  <a:srgbClr val="000000"/>
                </a:solidFill>
                <a:ea typeface="msgothic" charset="0"/>
                <a:cs typeface="msgothic" charset="0"/>
              </a:rPr>
              <a:t>. from </a:t>
            </a:r>
            <a:r>
              <a:rPr lang="en-GB" b="1" dirty="0" err="1" smtClean="0">
                <a:solidFill>
                  <a:srgbClr val="000000"/>
                </a:solidFill>
                <a:ea typeface="msgothic" charset="0"/>
                <a:cs typeface="msgothic" charset="0"/>
              </a:rPr>
              <a:t>Ebbesen</a:t>
            </a:r>
            <a:r>
              <a:rPr lang="en-GB" b="1" dirty="0" smtClean="0">
                <a:solidFill>
                  <a:srgbClr val="000000"/>
                </a:solidFill>
                <a:ea typeface="msgothic" charset="0"/>
                <a:cs typeface="msgothic" charset="0"/>
              </a:rPr>
              <a:t> &amp; </a:t>
            </a:r>
            <a:r>
              <a:rPr lang="en-GB" b="1" dirty="0" err="1" smtClean="0">
                <a:solidFill>
                  <a:srgbClr val="000000"/>
                </a:solidFill>
                <a:ea typeface="msgothic" charset="0"/>
                <a:cs typeface="msgothic" charset="0"/>
              </a:rPr>
              <a:t>Hald</a:t>
            </a:r>
            <a:r>
              <a:rPr lang="en-GB" b="1" dirty="0" smtClean="0">
                <a:solidFill>
                  <a:srgbClr val="000000"/>
                </a:solidFill>
                <a:ea typeface="msgothic" charset="0"/>
                <a:cs typeface="msgothic" charset="0"/>
              </a:rPr>
              <a:t>, 2004</a:t>
            </a:r>
            <a:endParaRPr lang="en-GB" b="1" dirty="0">
              <a:solidFill>
                <a:srgbClr val="000000"/>
              </a:solidFill>
              <a:ea typeface="msgothic" charset="0"/>
              <a:cs typeface="msgothic" charset="0"/>
            </a:endParaRPr>
          </a:p>
        </p:txBody>
      </p:sp>
      <p:pic>
        <p:nvPicPr>
          <p:cNvPr id="3074" name="Picture 2"/>
          <p:cNvPicPr>
            <a:picLocks noChangeAspect="1" noChangeArrowheads="1"/>
          </p:cNvPicPr>
          <p:nvPr/>
        </p:nvPicPr>
        <p:blipFill>
          <a:blip r:embed="rId3"/>
          <a:srcRect/>
          <a:stretch>
            <a:fillRect/>
          </a:stretch>
        </p:blipFill>
        <p:spPr bwMode="auto">
          <a:xfrm>
            <a:off x="7380000" y="5878697"/>
            <a:ext cx="718560" cy="783442"/>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2298240" y="1295528"/>
            <a:ext cx="4551840" cy="4893634"/>
          </a:xfrm>
          <a:prstGeom prst="rect">
            <a:avLst/>
          </a:prstGeom>
          <a:noFill/>
          <a:ln w="9525">
            <a:noFill/>
            <a:round/>
            <a:headEnd/>
            <a:tailEnd/>
          </a:ln>
          <a:effectLst/>
        </p:spPr>
      </p:pic>
      <p:sp>
        <p:nvSpPr>
          <p:cNvPr id="3076" name="Text Box 4"/>
          <p:cNvSpPr txBox="1">
            <a:spLocks noChangeArrowheads="1"/>
          </p:cNvSpPr>
          <p:nvPr/>
        </p:nvSpPr>
        <p:spPr bwMode="auto">
          <a:xfrm>
            <a:off x="2716428" y="649724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err="1">
                <a:solidFill>
                  <a:srgbClr val="000000"/>
                </a:solidFill>
                <a:ea typeface="msgothic" charset="0"/>
                <a:cs typeface="msgothic" charset="0"/>
              </a:rPr>
              <a:t>Ebbesen</a:t>
            </a:r>
            <a:r>
              <a:rPr lang="en-GB" sz="1100" dirty="0">
                <a:solidFill>
                  <a:srgbClr val="000000"/>
                </a:solidFill>
                <a:ea typeface="msgothic" charset="0"/>
                <a:cs typeface="msgothic" charset="0"/>
              </a:rPr>
              <a:t> H , </a:t>
            </a:r>
            <a:r>
              <a:rPr lang="en-GB" sz="1100" dirty="0" err="1">
                <a:solidFill>
                  <a:srgbClr val="000000"/>
                </a:solidFill>
                <a:ea typeface="msgothic" charset="0"/>
                <a:cs typeface="msgothic" charset="0"/>
              </a:rPr>
              <a:t>Hald</a:t>
            </a:r>
            <a:r>
              <a:rPr lang="en-GB" sz="1100" dirty="0">
                <a:solidFill>
                  <a:srgbClr val="000000"/>
                </a:solidFill>
                <a:ea typeface="msgothic" charset="0"/>
                <a:cs typeface="msgothic" charset="0"/>
              </a:rPr>
              <a:t> M Geology 2004;32:673-676</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©2004 by Geological Society of America</a:t>
            </a:r>
          </a:p>
        </p:txBody>
      </p:sp>
      <p:sp>
        <p:nvSpPr>
          <p:cNvPr id="8" name="5-Point Star 7"/>
          <p:cNvSpPr/>
          <p:nvPr/>
        </p:nvSpPr>
        <p:spPr>
          <a:xfrm>
            <a:off x="3270250" y="2571750"/>
            <a:ext cx="292100" cy="292100"/>
          </a:xfrm>
          <a:prstGeom prst="star5">
            <a:avLst/>
          </a:prstGeom>
          <a:gradFill flip="none" rotWithShape="1">
            <a:gsLst>
              <a:gs pos="37000">
                <a:srgbClr val="660066"/>
              </a:gs>
              <a:gs pos="100000">
                <a:srgbClr val="FFFFFF"/>
              </a:gs>
            </a:gsLst>
            <a:path path="circle">
              <a:fillToRect l="100000" t="100000"/>
            </a:path>
            <a:tileRect r="-100000" b="-100000"/>
          </a:gradFill>
          <a:ln>
            <a:solidFill>
              <a:srgbClr val="660066">
                <a:alpha val="54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Figure </a:t>
            </a:r>
            <a:r>
              <a:rPr lang="en-GB" sz="1500" b="1" dirty="0" smtClean="0">
                <a:solidFill>
                  <a:srgbClr val="000000"/>
                </a:solidFill>
                <a:latin typeface="Arial" charset="0"/>
                <a:ea typeface="msgothic" charset="0"/>
                <a:cs typeface="msgothic" charset="0"/>
              </a:rPr>
              <a:t>1. </a:t>
            </a:r>
            <a:r>
              <a:rPr lang="en-GB" sz="1500" b="1" dirty="0">
                <a:solidFill>
                  <a:srgbClr val="000000"/>
                </a:solidFill>
                <a:latin typeface="Arial" charset="0"/>
                <a:ea typeface="msgothic" charset="0"/>
                <a:cs typeface="msgothic" charset="0"/>
              </a:rPr>
              <a:t>The GISP2 δ18O ice record (1) for a 40,000-year period at the end of the Wisconsin and start of the Holocene, plotted on a linear depth scale. </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71040" y="1840513"/>
            <a:ext cx="7804800" cy="3169773"/>
          </a:xfrm>
          <a:prstGeom prst="rect">
            <a:avLst/>
          </a:prstGeom>
          <a:noFill/>
          <a:ln w="9525">
            <a:noFill/>
            <a:round/>
            <a:headEnd/>
            <a:tailEnd/>
          </a:ln>
          <a:effectLst/>
        </p:spPr>
      </p:pic>
      <p:sp>
        <p:nvSpPr>
          <p:cNvPr id="3076" name="Text Box 4"/>
          <p:cNvSpPr txBox="1">
            <a:spLocks noChangeArrowheads="1"/>
          </p:cNvSpPr>
          <p:nvPr/>
        </p:nvSpPr>
        <p:spPr bwMode="auto">
          <a:xfrm>
            <a:off x="2630160" y="6497243"/>
            <a:ext cx="3918240" cy="2318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Lst>
            </a:pPr>
            <a:r>
              <a:rPr lang="en-GB" sz="1100" dirty="0">
                <a:solidFill>
                  <a:srgbClr val="000000"/>
                </a:solidFill>
                <a:ea typeface="msgothic" charset="0"/>
                <a:cs typeface="msgothic" charset="0"/>
              </a:rPr>
              <a:t>K C Taylor et al. Science 1997;278:825-827</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 Used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δ</a:t>
            </a:r>
            <a:r>
              <a:rPr lang="en-US" baseline="30000" dirty="0" smtClean="0"/>
              <a:t>18</a:t>
            </a:r>
            <a:r>
              <a:rPr lang="en-US" dirty="0" smtClean="0"/>
              <a:t>O: colder temperatures = enrichment of </a:t>
            </a:r>
            <a:r>
              <a:rPr lang="en-US" baseline="30000" dirty="0" smtClean="0"/>
              <a:t>18</a:t>
            </a:r>
            <a:r>
              <a:rPr lang="en-US" dirty="0" smtClean="0"/>
              <a:t>O (heavy isotope) in ocean and depletion of it in ice sheets</a:t>
            </a:r>
          </a:p>
          <a:p>
            <a:r>
              <a:rPr lang="en-US" dirty="0" smtClean="0"/>
              <a:t>δD: colder temperatures = less </a:t>
            </a:r>
            <a:r>
              <a:rPr lang="en-US" baseline="30000" dirty="0" smtClean="0"/>
              <a:t>2</a:t>
            </a:r>
            <a:r>
              <a:rPr lang="en-US" dirty="0" smtClean="0"/>
              <a:t>H (D) in ice as well</a:t>
            </a:r>
          </a:p>
          <a:p>
            <a:r>
              <a:rPr lang="en-US" dirty="0" smtClean="0"/>
              <a:t>Deuterium Excess = δD - 8δ</a:t>
            </a:r>
            <a:r>
              <a:rPr lang="en-US" baseline="30000" dirty="0" smtClean="0"/>
              <a:t>18</a:t>
            </a:r>
            <a:r>
              <a:rPr lang="en-US" dirty="0" smtClean="0"/>
              <a:t>O; variation contains information about climate of moisture source</a:t>
            </a:r>
          </a:p>
          <a:p>
            <a:r>
              <a:rPr lang="en-US" dirty="0" smtClean="0"/>
              <a:t>Measurement techniques: </a:t>
            </a:r>
          </a:p>
          <a:p>
            <a:pPr lvl="2"/>
            <a:r>
              <a:rPr lang="en-US" dirty="0" smtClean="0"/>
              <a:t>mass spectrometry (adv – high res &amp; accurate, </a:t>
            </a:r>
            <a:r>
              <a:rPr lang="en-US" dirty="0" err="1" smtClean="0"/>
              <a:t>disadv</a:t>
            </a:r>
            <a:r>
              <a:rPr lang="en-US" dirty="0" smtClean="0"/>
              <a:t> – labor intensive &amp; costly)</a:t>
            </a:r>
          </a:p>
          <a:p>
            <a:pPr lvl="2"/>
            <a:r>
              <a:rPr lang="en-US" dirty="0" err="1" smtClean="0"/>
              <a:t>Picarro</a:t>
            </a:r>
            <a:r>
              <a:rPr lang="en-US" dirty="0" smtClean="0"/>
              <a:t> laser absorption (adv – high res &amp; can be done in field, </a:t>
            </a:r>
            <a:r>
              <a:rPr lang="en-US" dirty="0" err="1" smtClean="0"/>
              <a:t>disadv</a:t>
            </a:r>
            <a:r>
              <a:rPr lang="en-US" dirty="0" smtClean="0"/>
              <a:t> – less accurate than MS)</a:t>
            </a:r>
          </a:p>
          <a:p>
            <a:endParaRPr lang="en-US" dirty="0" smtClean="0"/>
          </a:p>
          <a:p>
            <a:endParaRPr lang="en-US" dirty="0"/>
          </a:p>
        </p:txBody>
      </p:sp>
      <p:sp>
        <p:nvSpPr>
          <p:cNvPr id="4" name="Footer Placeholder 3"/>
          <p:cNvSpPr>
            <a:spLocks noGrp="1"/>
          </p:cNvSpPr>
          <p:nvPr>
            <p:ph type="ftr" sz="quarter" idx="11"/>
          </p:nvPr>
        </p:nvSpPr>
        <p:spPr>
          <a:xfrm>
            <a:off x="2230339" y="6356350"/>
            <a:ext cx="4878864" cy="365125"/>
          </a:xfrm>
        </p:spPr>
        <p:txBody>
          <a:bodyPr/>
          <a:lstStyle/>
          <a:p>
            <a:r>
              <a:rPr lang="en-US" sz="1100" dirty="0" smtClean="0">
                <a:solidFill>
                  <a:srgbClr val="000000"/>
                </a:solidFill>
              </a:rPr>
              <a:t>Univ. of Copenhagen, http://</a:t>
            </a:r>
            <a:r>
              <a:rPr lang="en-US" sz="1100" dirty="0" err="1" smtClean="0">
                <a:solidFill>
                  <a:srgbClr val="000000"/>
                </a:solidFill>
              </a:rPr>
              <a:t>www.iceandclimate.nbi.ku.dk</a:t>
            </a:r>
            <a:r>
              <a:rPr lang="en-US" sz="1100" dirty="0" smtClean="0">
                <a:solidFill>
                  <a:srgbClr val="000000"/>
                </a:solidFill>
              </a:rPr>
              <a:t>/research</a:t>
            </a:r>
            <a:endParaRPr lang="en-US" sz="110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 Used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Non-sea-salt sulfate (nssSO</a:t>
            </a:r>
            <a:r>
              <a:rPr lang="en-US" baseline="-25000" dirty="0" smtClean="0"/>
              <a:t>4</a:t>
            </a:r>
            <a:r>
              <a:rPr lang="en-US" dirty="0" smtClean="0"/>
              <a:t>)</a:t>
            </a:r>
          </a:p>
          <a:p>
            <a:pPr lvl="1"/>
            <a:r>
              <a:rPr lang="en-US" dirty="0"/>
              <a:t>D</a:t>
            </a:r>
            <a:r>
              <a:rPr lang="en-US" dirty="0" smtClean="0"/>
              <a:t>ominant source: oxidation of DMS from marine phytoplankton</a:t>
            </a:r>
          </a:p>
          <a:p>
            <a:pPr lvl="1"/>
            <a:r>
              <a:rPr lang="en-US" dirty="0" smtClean="0"/>
              <a:t>Alternative source: volcanic activity</a:t>
            </a:r>
          </a:p>
          <a:p>
            <a:r>
              <a:rPr lang="en-US" dirty="0" err="1" smtClean="0"/>
              <a:t>Methanesulfonate</a:t>
            </a:r>
            <a:r>
              <a:rPr lang="en-US" dirty="0" smtClean="0"/>
              <a:t> (MSA or MS</a:t>
            </a:r>
            <a:r>
              <a:rPr lang="en-US" baseline="30000" dirty="0" smtClean="0"/>
              <a:t>-</a:t>
            </a:r>
            <a:r>
              <a:rPr lang="en-US" dirty="0" smtClean="0"/>
              <a:t>)</a:t>
            </a:r>
          </a:p>
          <a:p>
            <a:pPr lvl="1"/>
            <a:r>
              <a:rPr lang="en-US" dirty="0" smtClean="0"/>
              <a:t>Dominant source: oxidation of DMS from marine phytoplankton</a:t>
            </a:r>
          </a:p>
          <a:p>
            <a:r>
              <a:rPr lang="en-US" dirty="0" smtClean="0"/>
              <a:t>MSA fraction (MSAF) = MSA/(MSA + nssSO</a:t>
            </a:r>
            <a:r>
              <a:rPr lang="en-US" baseline="-25000" dirty="0" smtClean="0"/>
              <a:t>4</a:t>
            </a:r>
            <a:r>
              <a:rPr lang="en-US" dirty="0" smtClean="0"/>
              <a:t>)</a:t>
            </a:r>
          </a:p>
          <a:p>
            <a:r>
              <a:rPr lang="en-US" dirty="0" smtClean="0"/>
              <a:t>Sea-salt sodium (</a:t>
            </a:r>
            <a:r>
              <a:rPr lang="en-US" dirty="0" err="1" smtClean="0"/>
              <a:t>ssNa</a:t>
            </a:r>
            <a:r>
              <a:rPr lang="en-US" baseline="30000" dirty="0" smtClean="0"/>
              <a:t>+</a:t>
            </a:r>
            <a:r>
              <a:rPr lang="en-US" dirty="0" smtClean="0"/>
              <a:t>)</a:t>
            </a:r>
          </a:p>
          <a:p>
            <a:pPr lvl="2"/>
            <a:r>
              <a:rPr lang="en-US" dirty="0" smtClean="0"/>
              <a:t>Wind speed and strength increased during winter/spring</a:t>
            </a:r>
            <a:endParaRPr lang="en-US" dirty="0"/>
          </a:p>
        </p:txBody>
      </p:sp>
      <p:sp>
        <p:nvSpPr>
          <p:cNvPr id="4" name="Footer Placeholder 3"/>
          <p:cNvSpPr>
            <a:spLocks noGrp="1"/>
          </p:cNvSpPr>
          <p:nvPr>
            <p:ph type="ftr" sz="quarter" idx="11"/>
          </p:nvPr>
        </p:nvSpPr>
        <p:spPr>
          <a:xfrm>
            <a:off x="2478155" y="6356350"/>
            <a:ext cx="4073464" cy="365125"/>
          </a:xfrm>
        </p:spPr>
        <p:txBody>
          <a:bodyPr/>
          <a:lstStyle/>
          <a:p>
            <a:r>
              <a:rPr lang="en-US" sz="1100" dirty="0" err="1" smtClean="0">
                <a:solidFill>
                  <a:srgbClr val="000000"/>
                </a:solidFill>
              </a:rPr>
              <a:t>Whung</a:t>
            </a:r>
            <a:r>
              <a:rPr lang="en-US" sz="1100" dirty="0" smtClean="0">
                <a:solidFill>
                  <a:srgbClr val="000000"/>
                </a:solidFill>
              </a:rPr>
              <a:t>, et al. J. Geophysical Research 1994; 99: 1147-1156</a:t>
            </a:r>
          </a:p>
          <a:p>
            <a:r>
              <a:rPr lang="en-US" sz="1100" dirty="0">
                <a:solidFill>
                  <a:schemeClr val="tx1"/>
                </a:solidFill>
              </a:rPr>
              <a:t>Sneed, et al. A. Glaciology 2011; 52; 347-354</a:t>
            </a:r>
            <a:endParaRPr lang="en-US" sz="11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 Used</a:t>
            </a:r>
            <a:endParaRPr lang="en-US" dirty="0"/>
          </a:p>
        </p:txBody>
      </p:sp>
      <p:sp>
        <p:nvSpPr>
          <p:cNvPr id="3" name="Content Placeholder 2"/>
          <p:cNvSpPr>
            <a:spLocks noGrp="1"/>
          </p:cNvSpPr>
          <p:nvPr>
            <p:ph idx="1"/>
          </p:nvPr>
        </p:nvSpPr>
        <p:spPr/>
        <p:txBody>
          <a:bodyPr>
            <a:normAutofit lnSpcReduction="10000"/>
          </a:bodyPr>
          <a:lstStyle/>
          <a:p>
            <a:r>
              <a:rPr lang="en-US" dirty="0" smtClean="0"/>
              <a:t>Direct current electrical conductivity method (ECM)</a:t>
            </a:r>
          </a:p>
          <a:p>
            <a:pPr lvl="2"/>
            <a:r>
              <a:rPr lang="en-US" dirty="0" smtClean="0"/>
              <a:t>Fast and high spatial resolution</a:t>
            </a:r>
          </a:p>
          <a:p>
            <a:pPr lvl="2"/>
            <a:r>
              <a:rPr lang="en-US" dirty="0" smtClean="0"/>
              <a:t>Measures the acidity of ice; detects volcanic influences</a:t>
            </a:r>
          </a:p>
          <a:p>
            <a:pPr lvl="2"/>
            <a:r>
              <a:rPr lang="en-US" dirty="0" smtClean="0"/>
              <a:t>Identifies annual layers</a:t>
            </a:r>
          </a:p>
          <a:p>
            <a:r>
              <a:rPr lang="en-US" dirty="0" smtClean="0"/>
              <a:t>Particulate (</a:t>
            </a:r>
            <a:r>
              <a:rPr lang="en-US" dirty="0" err="1"/>
              <a:t>M</a:t>
            </a:r>
            <a:r>
              <a:rPr lang="en-US" dirty="0" err="1" smtClean="0"/>
              <a:t>icroparticle</a:t>
            </a:r>
            <a:r>
              <a:rPr lang="en-US" dirty="0" smtClean="0"/>
              <a:t>) Record</a:t>
            </a:r>
          </a:p>
          <a:p>
            <a:pPr lvl="1"/>
            <a:r>
              <a:rPr lang="en-US" dirty="0" smtClean="0"/>
              <a:t>Concentration &amp; mean particle size:</a:t>
            </a:r>
          </a:p>
          <a:p>
            <a:pPr lvl="2"/>
            <a:r>
              <a:rPr lang="en-US" dirty="0" smtClean="0"/>
              <a:t>Coulter-counter method</a:t>
            </a:r>
          </a:p>
          <a:p>
            <a:pPr lvl="2"/>
            <a:r>
              <a:rPr lang="en-US" dirty="0" smtClean="0"/>
              <a:t>Influenced by wind speed and source changes, seasonally</a:t>
            </a:r>
          </a:p>
          <a:p>
            <a:pPr lvl="2"/>
            <a:endParaRPr lang="en-US" dirty="0"/>
          </a:p>
        </p:txBody>
      </p:sp>
      <p:sp>
        <p:nvSpPr>
          <p:cNvPr id="4" name="Footer Placeholder 3"/>
          <p:cNvSpPr>
            <a:spLocks noGrp="1"/>
          </p:cNvSpPr>
          <p:nvPr>
            <p:ph type="ftr" sz="quarter" idx="11"/>
          </p:nvPr>
        </p:nvSpPr>
        <p:spPr>
          <a:xfrm>
            <a:off x="2959100" y="6356350"/>
            <a:ext cx="3530600" cy="365125"/>
          </a:xfrm>
        </p:spPr>
        <p:txBody>
          <a:bodyPr/>
          <a:lstStyle/>
          <a:p>
            <a:r>
              <a:rPr lang="en-US" sz="1100" dirty="0" smtClean="0">
                <a:solidFill>
                  <a:srgbClr val="000000"/>
                </a:solidFill>
              </a:rPr>
              <a:t>Taylor, et al. J. Glaciology 1992; 38; 325-332</a:t>
            </a:r>
          </a:p>
          <a:p>
            <a:endParaRPr lang="en-US" sz="11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Particle Size</a:t>
            </a:r>
            <a:endParaRPr lang="en-US" dirty="0"/>
          </a:p>
        </p:txBody>
      </p:sp>
      <p:sp>
        <p:nvSpPr>
          <p:cNvPr id="3" name="Content Placeholder 2"/>
          <p:cNvSpPr>
            <a:spLocks noGrp="1"/>
          </p:cNvSpPr>
          <p:nvPr>
            <p:ph idx="1"/>
          </p:nvPr>
        </p:nvSpPr>
        <p:spPr>
          <a:xfrm>
            <a:off x="457200" y="1600200"/>
            <a:ext cx="2514600" cy="4525963"/>
          </a:xfrm>
        </p:spPr>
        <p:txBody>
          <a:bodyPr>
            <a:normAutofit/>
          </a:bodyPr>
          <a:lstStyle/>
          <a:p>
            <a:r>
              <a:rPr lang="en-US" sz="2346" dirty="0" smtClean="0"/>
              <a:t>Number-based</a:t>
            </a:r>
          </a:p>
          <a:p>
            <a:pPr lvl="1"/>
            <a:r>
              <a:rPr lang="en-US" sz="2000" dirty="0" smtClean="0"/>
              <a:t>Function of zonal wind strength</a:t>
            </a:r>
          </a:p>
          <a:p>
            <a:pPr lvl="2">
              <a:buNone/>
            </a:pPr>
            <a:endParaRPr lang="en-US" sz="1600" dirty="0" smtClean="0"/>
          </a:p>
          <a:p>
            <a:pPr lvl="2">
              <a:buNone/>
            </a:pPr>
            <a:endParaRPr lang="en-US" sz="1600" dirty="0" smtClean="0"/>
          </a:p>
          <a:p>
            <a:r>
              <a:rPr lang="en-US" sz="2200" dirty="0" smtClean="0"/>
              <a:t>Mass-based</a:t>
            </a:r>
          </a:p>
          <a:p>
            <a:pPr lvl="1"/>
            <a:r>
              <a:rPr lang="en-US" sz="2000" dirty="0" smtClean="0"/>
              <a:t>Proxy of storminess</a:t>
            </a:r>
          </a:p>
        </p:txBody>
      </p:sp>
      <p:sp>
        <p:nvSpPr>
          <p:cNvPr id="4" name="Footer Placeholder 3"/>
          <p:cNvSpPr>
            <a:spLocks noGrp="1"/>
          </p:cNvSpPr>
          <p:nvPr>
            <p:ph type="ftr" sz="quarter" idx="11"/>
          </p:nvPr>
        </p:nvSpPr>
        <p:spPr>
          <a:xfrm>
            <a:off x="2971800" y="6356350"/>
            <a:ext cx="3543300" cy="365125"/>
          </a:xfrm>
        </p:spPr>
        <p:txBody>
          <a:bodyPr/>
          <a:lstStyle/>
          <a:p>
            <a:r>
              <a:rPr lang="en-US" sz="1100" dirty="0" smtClean="0">
                <a:solidFill>
                  <a:srgbClr val="000000"/>
                </a:solidFill>
              </a:rPr>
              <a:t>Zielinski et al. GSA Bulletin 1997; </a:t>
            </a:r>
            <a:r>
              <a:rPr lang="en-US" sz="1100" dirty="0" err="1" smtClean="0">
                <a:solidFill>
                  <a:srgbClr val="000000"/>
                </a:solidFill>
              </a:rPr>
              <a:t>v</a:t>
            </a:r>
            <a:r>
              <a:rPr lang="en-US" sz="1100" dirty="0" smtClean="0">
                <a:solidFill>
                  <a:srgbClr val="000000"/>
                </a:solidFill>
              </a:rPr>
              <a:t>. 109; </a:t>
            </a:r>
            <a:r>
              <a:rPr lang="en-US" sz="1100" dirty="0" err="1" smtClean="0">
                <a:solidFill>
                  <a:srgbClr val="000000"/>
                </a:solidFill>
              </a:rPr>
              <a:t>p</a:t>
            </a:r>
            <a:r>
              <a:rPr lang="en-US" sz="1100" dirty="0" smtClean="0">
                <a:solidFill>
                  <a:srgbClr val="000000"/>
                </a:solidFill>
              </a:rPr>
              <a:t>. 547-559</a:t>
            </a:r>
            <a:endParaRPr lang="en-US" sz="1100" dirty="0">
              <a:solidFill>
                <a:srgbClr val="000000"/>
              </a:solidFill>
            </a:endParaRPr>
          </a:p>
        </p:txBody>
      </p:sp>
      <p:pic>
        <p:nvPicPr>
          <p:cNvPr id="6" name="Picture 5" descr="Screen shot 2012-10-22 at 1.57.44 PM.png"/>
          <p:cNvPicPr>
            <a:picLocks noChangeAspect="1"/>
          </p:cNvPicPr>
          <p:nvPr/>
        </p:nvPicPr>
        <p:blipFill>
          <a:blip r:embed="rId3"/>
          <a:stretch>
            <a:fillRect/>
          </a:stretch>
        </p:blipFill>
        <p:spPr>
          <a:xfrm>
            <a:off x="2971800" y="1603505"/>
            <a:ext cx="6188010" cy="4522658"/>
          </a:xfrm>
          <a:prstGeom prst="rect">
            <a:avLst/>
          </a:prstGeom>
        </p:spPr>
      </p:pic>
      <p:sp>
        <p:nvSpPr>
          <p:cNvPr id="7" name="TextBox 6"/>
          <p:cNvSpPr txBox="1"/>
          <p:nvPr/>
        </p:nvSpPr>
        <p:spPr>
          <a:xfrm>
            <a:off x="4557883" y="1230868"/>
            <a:ext cx="1095034" cy="369332"/>
          </a:xfrm>
          <a:prstGeom prst="rect">
            <a:avLst/>
          </a:prstGeom>
          <a:noFill/>
        </p:spPr>
        <p:txBody>
          <a:bodyPr wrap="none" rtlCol="0">
            <a:spAutoFit/>
          </a:bodyPr>
          <a:lstStyle/>
          <a:p>
            <a:r>
              <a:rPr lang="en-US" dirty="0" err="1" smtClean="0">
                <a:solidFill>
                  <a:schemeClr val="accent2">
                    <a:lumMod val="75000"/>
                  </a:schemeClr>
                </a:solidFill>
              </a:rPr>
              <a:t>Preboreal</a:t>
            </a:r>
            <a:endParaRPr lang="en-US" dirty="0">
              <a:solidFill>
                <a:schemeClr val="accent2">
                  <a:lumMod val="75000"/>
                </a:schemeClr>
              </a:solidFill>
            </a:endParaRPr>
          </a:p>
        </p:txBody>
      </p:sp>
      <p:sp>
        <p:nvSpPr>
          <p:cNvPr id="8" name="TextBox 7"/>
          <p:cNvSpPr txBox="1"/>
          <p:nvPr/>
        </p:nvSpPr>
        <p:spPr>
          <a:xfrm>
            <a:off x="5753150" y="1234173"/>
            <a:ext cx="1523900" cy="369332"/>
          </a:xfrm>
          <a:prstGeom prst="rect">
            <a:avLst/>
          </a:prstGeom>
          <a:noFill/>
        </p:spPr>
        <p:txBody>
          <a:bodyPr wrap="none" rtlCol="0">
            <a:spAutoFit/>
          </a:bodyPr>
          <a:lstStyle/>
          <a:p>
            <a:r>
              <a:rPr lang="en-US" dirty="0" smtClean="0">
                <a:solidFill>
                  <a:schemeClr val="accent5">
                    <a:lumMod val="75000"/>
                  </a:schemeClr>
                </a:solidFill>
              </a:rPr>
              <a:t>Younger </a:t>
            </a:r>
            <a:r>
              <a:rPr lang="en-US" dirty="0" err="1" smtClean="0">
                <a:solidFill>
                  <a:schemeClr val="accent5">
                    <a:lumMod val="75000"/>
                  </a:schemeClr>
                </a:solidFill>
              </a:rPr>
              <a:t>Dryas</a:t>
            </a:r>
            <a:endParaRPr lang="en-US" dirty="0">
              <a:solidFill>
                <a:schemeClr val="accent5">
                  <a:lumMod val="75000"/>
                </a:schemeClr>
              </a:solidFill>
            </a:endParaRPr>
          </a:p>
        </p:txBody>
      </p:sp>
      <p:sp>
        <p:nvSpPr>
          <p:cNvPr id="9" name="TextBox 8"/>
          <p:cNvSpPr txBox="1"/>
          <p:nvPr/>
        </p:nvSpPr>
        <p:spPr>
          <a:xfrm>
            <a:off x="7277050" y="1234173"/>
            <a:ext cx="1566505" cy="369332"/>
          </a:xfrm>
          <a:prstGeom prst="rect">
            <a:avLst/>
          </a:prstGeom>
          <a:noFill/>
        </p:spPr>
        <p:txBody>
          <a:bodyPr wrap="none" rtlCol="0">
            <a:spAutoFit/>
          </a:bodyPr>
          <a:lstStyle/>
          <a:p>
            <a:r>
              <a:rPr lang="en-US" dirty="0" err="1">
                <a:solidFill>
                  <a:schemeClr val="accent3">
                    <a:lumMod val="50000"/>
                  </a:schemeClr>
                </a:solidFill>
              </a:rPr>
              <a:t>Bølling-Allerød</a:t>
            </a:r>
            <a:endParaRPr lang="en-US" dirty="0">
              <a:solidFill>
                <a:schemeClr val="accent3">
                  <a:lumMod val="50000"/>
                </a:schemeClr>
              </a:solidFill>
            </a:endParaRPr>
          </a:p>
        </p:txBody>
      </p:sp>
      <p:sp>
        <p:nvSpPr>
          <p:cNvPr id="10" name="Rectangle 9"/>
          <p:cNvSpPr/>
          <p:nvPr/>
        </p:nvSpPr>
        <p:spPr>
          <a:xfrm>
            <a:off x="4279900" y="1603505"/>
            <a:ext cx="1473250" cy="4047995"/>
          </a:xfrm>
          <a:prstGeom prst="rect">
            <a:avLst/>
          </a:prstGeom>
          <a:solidFill>
            <a:schemeClr val="accent2">
              <a:lumMod val="60000"/>
              <a:lumOff val="40000"/>
              <a:alpha val="40000"/>
            </a:schemeClr>
          </a:solidFill>
          <a:ln>
            <a:solidFill>
              <a:schemeClr val="accent2">
                <a:lumMod val="60000"/>
                <a:lumOff val="40000"/>
                <a:alpha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03800" y="1600200"/>
            <a:ext cx="1473250" cy="4047995"/>
          </a:xfrm>
          <a:prstGeom prst="rect">
            <a:avLst/>
          </a:prstGeom>
          <a:solidFill>
            <a:schemeClr val="accent5">
              <a:lumMod val="60000"/>
              <a:lumOff val="40000"/>
              <a:alpha val="40000"/>
            </a:schemeClr>
          </a:solidFill>
          <a:ln>
            <a:solidFill>
              <a:schemeClr val="accent5">
                <a:lumMod val="60000"/>
                <a:lumOff val="40000"/>
                <a:alpha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370305" y="1600200"/>
            <a:ext cx="1473250" cy="4047995"/>
          </a:xfrm>
          <a:prstGeom prst="rect">
            <a:avLst/>
          </a:prstGeom>
          <a:solidFill>
            <a:schemeClr val="accent3">
              <a:lumMod val="75000"/>
              <a:alpha val="30000"/>
            </a:schemeClr>
          </a:solidFill>
          <a:ln>
            <a:solidFill>
              <a:schemeClr val="accent3">
                <a:lumMod val="75000"/>
                <a:alpha val="3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5649</TotalTime>
  <Words>6874</Words>
  <Application>Microsoft Macintosh PowerPoint</Application>
  <PresentationFormat>On-screen Show (4:3)</PresentationFormat>
  <Paragraphs>276</Paragraphs>
  <Slides>31</Slides>
  <Notes>23</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Younger Dryas</vt:lpstr>
      <vt:lpstr>Younger Dryas (~ 12.8 – 11.5 ka)</vt:lpstr>
      <vt:lpstr>Younger Dryas-Holocene Transition</vt:lpstr>
      <vt:lpstr>Slide 4</vt:lpstr>
      <vt:lpstr>Slide 5</vt:lpstr>
      <vt:lpstr>Proxies Used</vt:lpstr>
      <vt:lpstr>Proxies Used</vt:lpstr>
      <vt:lpstr>Proxies Used</vt:lpstr>
      <vt:lpstr>Mean Particle Size</vt:lpstr>
      <vt:lpstr>Slide 10</vt:lpstr>
      <vt:lpstr>Slide 11</vt:lpstr>
      <vt:lpstr>Slide 12</vt:lpstr>
      <vt:lpstr>Slide 13</vt:lpstr>
      <vt:lpstr>Slide 14</vt:lpstr>
      <vt:lpstr>Taylor et al Conclusion</vt:lpstr>
      <vt:lpstr>Unstable Younger Dryas</vt:lpstr>
      <vt:lpstr>Slide 17</vt:lpstr>
      <vt:lpstr>Proxies Used</vt:lpstr>
      <vt:lpstr>Slide 19</vt:lpstr>
      <vt:lpstr>Slide 20</vt:lpstr>
      <vt:lpstr>Ebbesen &amp; Hald Conclusions</vt:lpstr>
      <vt:lpstr>Speleothems</vt:lpstr>
      <vt:lpstr>Speleothems</vt:lpstr>
      <vt:lpstr>OCNM</vt:lpstr>
      <vt:lpstr>U/Th:  Time Scale for Deposition</vt:lpstr>
      <vt:lpstr>Growth Rates and Dates</vt:lpstr>
      <vt:lpstr>Carbon and Oxygen Isotopes</vt:lpstr>
      <vt:lpstr>Vacco et al. Conclusions</vt:lpstr>
      <vt:lpstr>Correlations</vt:lpstr>
      <vt:lpstr>“Take Home” Message</vt:lpstr>
      <vt:lpstr>References</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Younger Dryas</dc:title>
  <dc:creator>Kelly Hughes</dc:creator>
  <cp:lastModifiedBy>Kelly Hughes</cp:lastModifiedBy>
  <cp:revision>93</cp:revision>
  <cp:lastPrinted>2012-10-23T16:09:17Z</cp:lastPrinted>
  <dcterms:created xsi:type="dcterms:W3CDTF">2012-10-23T20:52:34Z</dcterms:created>
  <dcterms:modified xsi:type="dcterms:W3CDTF">2012-10-23T20:57:29Z</dcterms:modified>
</cp:coreProperties>
</file>