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4" r:id="rId2"/>
    <p:sldId id="268" r:id="rId3"/>
    <p:sldId id="279" r:id="rId4"/>
    <p:sldId id="269" r:id="rId5"/>
    <p:sldId id="270" r:id="rId6"/>
    <p:sldId id="280" r:id="rId7"/>
    <p:sldId id="277" r:id="rId8"/>
    <p:sldId id="287" r:id="rId9"/>
    <p:sldId id="271" r:id="rId10"/>
    <p:sldId id="288" r:id="rId11"/>
    <p:sldId id="275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4660"/>
  </p:normalViewPr>
  <p:slideViewPr>
    <p:cSldViewPr>
      <p:cViewPr>
        <p:scale>
          <a:sx n="66" d="100"/>
          <a:sy n="66" d="100"/>
        </p:scale>
        <p:origin x="-418" y="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AF24B-D443-4182-A33D-92186B80CF98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DB80-D9FD-4598-8C2B-80E0D9756E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lumMod val="80000"/>
              </a:schemeClr>
              <a:schemeClr val="bg1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B586316-42E6-454E-A525-7175D0E5EAC0}" type="datetimeFigureOut">
              <a:rPr lang="en-US" smtClean="0"/>
              <a:t>11/8/2012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5EF8527-BE90-4326-9FBA-277EB230E3F1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.ecu.edu/geology/mallinsond/OSL" TargetMode="External"/><Relationship Id="rId2" Type="http://schemas.openxmlformats.org/officeDocument/2006/relationships/hyperlink" Target="http://geomorphologie.revues.org/778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lumMod val="80000"/>
              </a:schemeClr>
              <a:schemeClr val="bg1">
                <a:tint val="50000"/>
                <a:lumMod val="15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09800"/>
            <a:ext cx="7680960" cy="2438399"/>
          </a:xfrm>
        </p:spPr>
        <p:txBody>
          <a:bodyPr>
            <a:normAutofit/>
          </a:bodyPr>
          <a:lstStyle/>
          <a:p>
            <a:r>
              <a:rPr lang="en-US" dirty="0" smtClean="0"/>
              <a:t>Optically Stimulated Luminescence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Halfen Table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62" b="30886"/>
          <a:stretch/>
        </p:blipFill>
        <p:spPr>
          <a:xfrm>
            <a:off x="304800" y="1676400"/>
            <a:ext cx="853429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OSL samples 6055, 6056 from site 1 produced questionable ages because of a low number of accepted aliquots.  These sediments suffered from unacceptable recycle ratios on equivalent dose analyses and poor test dose responses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Several possibilities ruled out </a:t>
            </a:r>
            <a:r>
              <a:rPr lang="en-US" dirty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old samples, inclusions, no common OSL </a:t>
            </a:r>
            <a:r>
              <a:rPr lang="en-US" dirty="0" smtClean="0"/>
              <a:t>component).</a:t>
            </a:r>
          </a:p>
          <a:p>
            <a:pPr lvl="1"/>
            <a:r>
              <a:rPr lang="en-US" dirty="0" smtClean="0"/>
              <a:t>Three </a:t>
            </a:r>
            <a:r>
              <a:rPr lang="en-US" dirty="0"/>
              <a:t>possibilities remain:  (1) the last burial of the quartz was </a:t>
            </a:r>
            <a:r>
              <a:rPr lang="en-US" dirty="0" smtClean="0"/>
              <a:t>recent; </a:t>
            </a:r>
            <a:r>
              <a:rPr lang="en-US" dirty="0"/>
              <a:t>(2) some of the quartz has not been through multiple erosion/deposition </a:t>
            </a:r>
            <a:r>
              <a:rPr lang="en-US" dirty="0" smtClean="0"/>
              <a:t>cycles; </a:t>
            </a:r>
            <a:r>
              <a:rPr lang="en-US" dirty="0"/>
              <a:t>(3) the quartz is a mixture of very young aeolian and older partially bleached alluvium.  There remain too few aliquots to address </a:t>
            </a:r>
            <a:r>
              <a:rPr lang="en-US" dirty="0" smtClean="0"/>
              <a:t>these problems </a:t>
            </a:r>
            <a:r>
              <a:rPr lang="en-US" dirty="0"/>
              <a:t>(</a:t>
            </a:r>
            <a:r>
              <a:rPr lang="en-US" dirty="0" smtClean="0"/>
              <a:t>Halfen et </a:t>
            </a:r>
            <a:r>
              <a:rPr lang="en-US" dirty="0"/>
              <a:t>al., 2009).</a:t>
            </a:r>
          </a:p>
          <a:p>
            <a:r>
              <a:rPr lang="en-US" dirty="0"/>
              <a:t> </a:t>
            </a:r>
            <a:r>
              <a:rPr lang="en-US" dirty="0" smtClean="0"/>
              <a:t>Two </a:t>
            </a:r>
            <a:r>
              <a:rPr lang="en-US" dirty="0"/>
              <a:t>OSL sites have same dates but separated by distinctive </a:t>
            </a:r>
            <a:r>
              <a:rPr lang="en-US" dirty="0" smtClean="0"/>
              <a:t>soil type. </a:t>
            </a:r>
            <a:r>
              <a:rPr lang="en-US" dirty="0"/>
              <a:t>Based on site stratigraphy, accepted age of 4.1 ka (6064) as correct, </a:t>
            </a:r>
            <a:r>
              <a:rPr lang="en-US" dirty="0" smtClean="0"/>
              <a:t>rejected </a:t>
            </a:r>
            <a:r>
              <a:rPr lang="en-US" dirty="0"/>
              <a:t>4.3 ka.  (</a:t>
            </a:r>
            <a:r>
              <a:rPr lang="en-US" dirty="0" smtClean="0"/>
              <a:t>Halfen </a:t>
            </a:r>
            <a:r>
              <a:rPr lang="en-US" dirty="0"/>
              <a:t>et al., 2009).</a:t>
            </a:r>
          </a:p>
          <a:p>
            <a:r>
              <a:rPr lang="en-US" dirty="0"/>
              <a:t> 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6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Aitken, M.J., 1998, An introduction to optical dating: The dating of Quaternary sediments by the use of photon-stimulated luminescence: Oxford</a:t>
            </a:r>
            <a:r>
              <a:rPr lang="en-US" dirty="0" smtClean="0"/>
              <a:t>, University </a:t>
            </a:r>
            <a:r>
              <a:rPr lang="en-US" dirty="0"/>
              <a:t>Press, 267 p</a:t>
            </a:r>
            <a:r>
              <a:rPr lang="en-US" dirty="0" smtClean="0"/>
              <a:t>.</a:t>
            </a:r>
          </a:p>
          <a:p>
            <a:r>
              <a:rPr lang="en-US" dirty="0"/>
              <a:t>Cordier, S., 2010, Optically stimulated luminescence dating: procedures and applications to geomorphological research in France, available at </a:t>
            </a:r>
            <a:r>
              <a:rPr lang="en-US" u="sng" dirty="0">
                <a:hlinkClick r:id="rId2"/>
              </a:rPr>
              <a:t>http://geomorphologie.revues.org/7785</a:t>
            </a:r>
            <a:r>
              <a:rPr lang="en-US" dirty="0"/>
              <a:t>, accessed 11/07/2012.</a:t>
            </a:r>
          </a:p>
          <a:p>
            <a:r>
              <a:rPr lang="en-US" dirty="0" smtClean="0"/>
              <a:t>Halfen, A.F., Fredlund, G.G., Mahan, S.A., 2010, Holocene stratigraphy and chronology of the Casper Dune Field, Casper, Wyoming, USA:  The Holocene v. 20 n. 5, p. 773-783.</a:t>
            </a:r>
          </a:p>
          <a:p>
            <a:r>
              <a:rPr lang="en-US" dirty="0"/>
              <a:t>Mallinson, D., 2008</a:t>
            </a:r>
            <a:r>
              <a:rPr lang="en-US" dirty="0" smtClean="0"/>
              <a:t>., </a:t>
            </a:r>
            <a:r>
              <a:rPr lang="en-US" dirty="0"/>
              <a:t>A Brief Description of Optically Stimulated Luminescence Dating, </a:t>
            </a:r>
            <a:r>
              <a:rPr lang="en-US" dirty="0" smtClean="0"/>
              <a:t>available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core.ecu.edu/geology/mallinsond/OSL</a:t>
            </a:r>
            <a:r>
              <a:rPr lang="en-US" dirty="0" smtClean="0"/>
              <a:t>, accessed 11/07/2012.</a:t>
            </a:r>
          </a:p>
          <a:p>
            <a:r>
              <a:rPr lang="en-US" dirty="0" smtClean="0"/>
              <a:t>Rhodes</a:t>
            </a:r>
            <a:r>
              <a:rPr lang="en-US" dirty="0"/>
              <a:t>, E.J., 2011, Optically stimulated luminescence dating of sediments over the past 200,000 years:  </a:t>
            </a:r>
            <a:r>
              <a:rPr lang="en-US" dirty="0" smtClean="0"/>
              <a:t>Annual Review of </a:t>
            </a:r>
            <a:r>
              <a:rPr lang="en-US" dirty="0"/>
              <a:t>Earth </a:t>
            </a:r>
            <a:r>
              <a:rPr lang="en-US" dirty="0" smtClean="0"/>
              <a:t>and Planetary </a:t>
            </a:r>
            <a:r>
              <a:rPr lang="en-US" dirty="0"/>
              <a:t>Science v. 39, p. 461–488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Singhvi A.K., Bluszcz, A., Bateman, M.D., Someshwar Rao, M., 2001, Luminescence dating of loess–palaeosol sequences and coversands: methodological aspects and palaeoclimatic implications:  Earth-Science Reviews v. 54, p. 193–211.</a:t>
            </a:r>
          </a:p>
          <a:p>
            <a:r>
              <a:rPr lang="en-US" dirty="0" smtClean="0"/>
              <a:t>Stokes, S., Gaylord, D.R., 1993, Optical dating of Holocene dune sands in the Ferris Dune Field, Wyoming:  Quaternary Research v. 39, p. 274-281.</a:t>
            </a:r>
          </a:p>
          <a:p>
            <a:r>
              <a:rPr lang="en-US" dirty="0" smtClean="0"/>
              <a:t>Wintle, A.G., 2008, Luminescence dating: where it has been and where it is going: Boreas v. 37</a:t>
            </a:r>
            <a:r>
              <a:rPr lang="en-US" dirty="0" smtClean="0"/>
              <a:t>,   </a:t>
            </a:r>
            <a:r>
              <a:rPr lang="en-US" dirty="0" smtClean="0"/>
              <a:t>p. 471–482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Wintle, A.G., 2010, Future directions of luminescence dating of quartz:  Geochronometria v. 37</a:t>
            </a:r>
            <a:r>
              <a:rPr lang="en-US" smtClean="0"/>
              <a:t>, </a:t>
            </a:r>
            <a:r>
              <a:rPr lang="en-US" smtClean="0"/>
              <a:t>  p</a:t>
            </a:r>
            <a:r>
              <a:rPr lang="en-US" dirty="0" smtClean="0"/>
              <a:t>. 1-7.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78922" y="1676583"/>
            <a:ext cx="768096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sediment [quartz] is transported by wind, water, or ice, it is exposed to sunlight (“bleached”) and zeroed of any previous luminescence signal</a:t>
            </a:r>
          </a:p>
          <a:p>
            <a:r>
              <a:rPr lang="en-US" dirty="0"/>
              <a:t>Once this sediment is deposited and subsequently buried, it is removed from light and is exposed to low levels of natural radiation from the surrounding </a:t>
            </a:r>
            <a:r>
              <a:rPr lang="en-US" dirty="0" smtClean="0"/>
              <a:t>sediment </a:t>
            </a:r>
            <a:r>
              <a:rPr lang="en-US" dirty="0"/>
              <a:t>(</a:t>
            </a:r>
            <a:r>
              <a:rPr lang="en-US" dirty="0" smtClean="0"/>
              <a:t>Halfen </a:t>
            </a:r>
            <a:r>
              <a:rPr lang="en-US" dirty="0"/>
              <a:t>et al., 2009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Radiation comes </a:t>
            </a:r>
            <a:r>
              <a:rPr lang="en-US" dirty="0"/>
              <a:t>from </a:t>
            </a:r>
            <a:r>
              <a:rPr lang="el-GR" dirty="0" smtClean="0"/>
              <a:t>α</a:t>
            </a:r>
            <a:r>
              <a:rPr lang="en-US" dirty="0" smtClean="0"/>
              <a:t>, </a:t>
            </a:r>
            <a:r>
              <a:rPr lang="el-GR" dirty="0" smtClean="0"/>
              <a:t>β</a:t>
            </a:r>
            <a:r>
              <a:rPr lang="en-US" dirty="0" smtClean="0"/>
              <a:t>,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n-US" dirty="0"/>
              <a:t>emitted during the decay of </a:t>
            </a:r>
            <a:r>
              <a:rPr lang="en-US" baseline="30000" dirty="0"/>
              <a:t>235</a:t>
            </a:r>
            <a:r>
              <a:rPr lang="en-US" dirty="0"/>
              <a:t>U, </a:t>
            </a:r>
            <a:r>
              <a:rPr lang="en-US" baseline="30000" dirty="0"/>
              <a:t>238</a:t>
            </a:r>
            <a:r>
              <a:rPr lang="en-US" dirty="0"/>
              <a:t>U, </a:t>
            </a:r>
            <a:r>
              <a:rPr lang="en-US" baseline="30000" dirty="0"/>
              <a:t>232</a:t>
            </a:r>
            <a:r>
              <a:rPr lang="en-US" dirty="0"/>
              <a:t>Th, </a:t>
            </a:r>
            <a:r>
              <a:rPr lang="en-US" baseline="30000" dirty="0"/>
              <a:t>40</a:t>
            </a:r>
            <a:r>
              <a:rPr lang="en-US" dirty="0"/>
              <a:t>K, and </a:t>
            </a:r>
            <a:r>
              <a:rPr lang="en-US" baseline="30000" dirty="0"/>
              <a:t>87</a:t>
            </a:r>
            <a:r>
              <a:rPr lang="en-US" dirty="0"/>
              <a:t>Rb, and their daughter products, both within the mineral grains and in their </a:t>
            </a:r>
            <a:r>
              <a:rPr lang="en-US" dirty="0" smtClean="0"/>
              <a:t>surroundings, and </a:t>
            </a:r>
            <a:r>
              <a:rPr lang="en-US" dirty="0"/>
              <a:t>from cosmic rays (Mallinson, 2008)</a:t>
            </a:r>
          </a:p>
          <a:p>
            <a:r>
              <a:rPr lang="en-US" dirty="0" smtClean="0"/>
              <a:t>Radiation </a:t>
            </a:r>
            <a:r>
              <a:rPr lang="en-US" dirty="0"/>
              <a:t>is absorbed by the crystal lattice upon sediment burial, and over time, excites electrons causing them to migrate within the crystal and become stored in “traps” </a:t>
            </a:r>
            <a:r>
              <a:rPr lang="en-US" dirty="0" smtClean="0"/>
              <a:t>aka crystal </a:t>
            </a:r>
            <a:r>
              <a:rPr lang="en-US" dirty="0"/>
              <a:t>lattice </a:t>
            </a:r>
            <a:r>
              <a:rPr lang="en-US" dirty="0" smtClean="0"/>
              <a:t>defects </a:t>
            </a:r>
            <a:r>
              <a:rPr lang="en-US" dirty="0"/>
              <a:t>(Mallinson, 2008)</a:t>
            </a:r>
          </a:p>
          <a:p>
            <a:r>
              <a:rPr lang="en-US" dirty="0" smtClean="0"/>
              <a:t>In the lab, the sediment is stimulated by blue light, the electrons gather in luminescence </a:t>
            </a:r>
            <a:r>
              <a:rPr lang="en-US" dirty="0" smtClean="0"/>
              <a:t>sites </a:t>
            </a:r>
            <a:r>
              <a:rPr lang="en-US" dirty="0" smtClean="0"/>
              <a:t>and energy is released in the form of light</a:t>
            </a:r>
          </a:p>
          <a:p>
            <a:r>
              <a:rPr lang="en-US" dirty="0" smtClean="0"/>
              <a:t>The response is measured and a “simple” calculation derives the age of sediment burial </a:t>
            </a:r>
            <a:r>
              <a:rPr lang="en-US" dirty="0"/>
              <a:t>(Wintle, 2008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"/>
            <a:ext cx="2020747" cy="16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0010"/>
            <a:ext cx="762000" cy="3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13518" y="202396"/>
            <a:ext cx="346364" cy="5029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10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90538"/>
            <a:ext cx="548640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07280" y="63646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Mallinson, 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Collection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2" y="1295400"/>
            <a:ext cx="548640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3" r="2886"/>
          <a:stretch/>
        </p:blipFill>
        <p:spPr bwMode="auto">
          <a:xfrm>
            <a:off x="4114801" y="3429000"/>
            <a:ext cx="4648200" cy="272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" y="6220658"/>
            <a:ext cx="882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USGS Crustal Geophysics and Geochemistry Science </a:t>
            </a:r>
            <a:r>
              <a:rPr lang="en-US" sz="1400" dirty="0" smtClean="0"/>
              <a:t>Center http</a:t>
            </a:r>
            <a:r>
              <a:rPr lang="en-US" sz="1400" dirty="0"/>
              <a:t>://crustal.usgs.gov/laboratories/luminescence_dating/sampling.html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4958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Brief heating at 200◦C–400◦C, or a short daylight exposure (in the range of 1 to 100 s) is sufficient to reduce certain electron trap populations to a low level, effectively resetting the OSL dating </a:t>
            </a:r>
            <a:r>
              <a:rPr lang="en-US" dirty="0" smtClean="0"/>
              <a:t>clock </a:t>
            </a:r>
            <a:r>
              <a:rPr lang="en-US" dirty="0"/>
              <a:t>(Rhodes, 2011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97880" y="1325880"/>
            <a:ext cx="3246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</a:t>
            </a:r>
            <a:r>
              <a:rPr lang="en-US" dirty="0" smtClean="0"/>
              <a:t>amount: 10-100 </a:t>
            </a:r>
            <a:r>
              <a:rPr lang="en-US" dirty="0"/>
              <a:t>grams </a:t>
            </a:r>
            <a:r>
              <a:rPr lang="en-US" dirty="0" smtClean="0"/>
              <a:t>for an initial sample with an </a:t>
            </a:r>
            <a:r>
              <a:rPr lang="en-US" dirty="0"/>
              <a:t>extra bulk sample </a:t>
            </a:r>
            <a:r>
              <a:rPr lang="en-US" dirty="0" smtClean="0"/>
              <a:t>of </a:t>
            </a:r>
            <a:r>
              <a:rPr lang="en-US" dirty="0"/>
              <a:t>400-600 </a:t>
            </a:r>
            <a:r>
              <a:rPr lang="en-US" dirty="0" smtClean="0"/>
              <a:t>grams for moisture measurements, elemental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Samples are </a:t>
            </a:r>
            <a:r>
              <a:rPr lang="en-US" dirty="0" smtClean="0"/>
              <a:t>processed </a:t>
            </a:r>
            <a:r>
              <a:rPr lang="en-US" dirty="0"/>
              <a:t>under dark-room </a:t>
            </a:r>
            <a:r>
              <a:rPr lang="en-US" dirty="0" smtClean="0"/>
              <a:t>conditions (orange light)</a:t>
            </a:r>
          </a:p>
          <a:p>
            <a:r>
              <a:rPr lang="en-US" dirty="0" smtClean="0"/>
              <a:t>Core ends discarded as light-affected</a:t>
            </a:r>
          </a:p>
          <a:p>
            <a:r>
              <a:rPr lang="en-US" dirty="0" smtClean="0"/>
              <a:t>Typical processing includes:</a:t>
            </a:r>
          </a:p>
          <a:p>
            <a:pPr lvl="2"/>
            <a:r>
              <a:rPr lang="en-US" sz="1800" dirty="0" smtClean="0"/>
              <a:t>Treatment </a:t>
            </a:r>
            <a:r>
              <a:rPr lang="en-US" sz="1800" dirty="0"/>
              <a:t>with HCl and H</a:t>
            </a:r>
            <a:r>
              <a:rPr lang="en-US" sz="1800" baseline="-25000" dirty="0"/>
              <a:t>2</a:t>
            </a:r>
            <a:r>
              <a:rPr lang="en-US" sz="1800" dirty="0"/>
              <a:t>O</a:t>
            </a:r>
            <a:r>
              <a:rPr lang="en-US" sz="1800" baseline="-25000" dirty="0"/>
              <a:t>2</a:t>
            </a:r>
            <a:r>
              <a:rPr lang="en-US" sz="1800" dirty="0"/>
              <a:t> to remove carbonate and </a:t>
            </a:r>
            <a:r>
              <a:rPr lang="en-US" sz="1800" dirty="0" smtClean="0"/>
              <a:t>organics</a:t>
            </a:r>
          </a:p>
          <a:p>
            <a:pPr lvl="2"/>
            <a:r>
              <a:rPr lang="en-US" sz="1800" dirty="0" smtClean="0"/>
              <a:t>Sieving</a:t>
            </a:r>
            <a:r>
              <a:rPr lang="en-US" sz="1800" dirty="0"/>
              <a:t>, heavy liquid (Li- or Na-polytungstate) separation, and (sometimes) magnetic separation to concentrate </a:t>
            </a:r>
            <a:r>
              <a:rPr lang="en-US" sz="1800" dirty="0" smtClean="0"/>
              <a:t>quartz sands of </a:t>
            </a:r>
            <a:r>
              <a:rPr lang="en-US" sz="1800" dirty="0"/>
              <a:t>the </a:t>
            </a:r>
            <a:r>
              <a:rPr lang="en-US" sz="1800" dirty="0" smtClean="0"/>
              <a:t>appropriate size [different </a:t>
            </a:r>
            <a:r>
              <a:rPr lang="en-US" sz="1800" dirty="0"/>
              <a:t>grain sizes in a sample may reflect different transportation/deposition modes (Singhvi, 2001</a:t>
            </a:r>
            <a:r>
              <a:rPr lang="en-US" sz="1800" dirty="0" smtClean="0"/>
              <a:t>)]</a:t>
            </a:r>
          </a:p>
          <a:p>
            <a:pPr lvl="2"/>
            <a:r>
              <a:rPr lang="en-US" sz="1800" dirty="0" smtClean="0"/>
              <a:t>Etching </a:t>
            </a:r>
            <a:r>
              <a:rPr lang="en-US" sz="1800" dirty="0"/>
              <a:t>with HF is performed to remove the outermost “rind” of the quartz </a:t>
            </a:r>
            <a:r>
              <a:rPr lang="en-US" sz="1800" dirty="0" smtClean="0"/>
              <a:t>grain </a:t>
            </a:r>
            <a:r>
              <a:rPr lang="en-US" sz="1800" dirty="0"/>
              <a:t>(Mallinson, 2008</a:t>
            </a:r>
            <a:r>
              <a:rPr lang="en-US" sz="1800" dirty="0" smtClean="0"/>
              <a:t>)</a:t>
            </a:r>
          </a:p>
          <a:p>
            <a:r>
              <a:rPr lang="en-US" dirty="0" smtClean="0"/>
              <a:t>Approximately 200-250 </a:t>
            </a:r>
            <a:r>
              <a:rPr lang="en-US" dirty="0"/>
              <a:t>quartz grains </a:t>
            </a:r>
            <a:r>
              <a:rPr lang="en-US" dirty="0" smtClean="0"/>
              <a:t>(250-180 µm) were mounted on multiple </a:t>
            </a:r>
            <a:r>
              <a:rPr lang="en-US" dirty="0"/>
              <a:t>stainless steel </a:t>
            </a:r>
            <a:r>
              <a:rPr lang="en-US" dirty="0" smtClean="0"/>
              <a:t>discs and used for analysis (Halfen </a:t>
            </a:r>
            <a:r>
              <a:rPr lang="en-US" dirty="0"/>
              <a:t>et al., 2009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Processing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91" y="27008"/>
            <a:ext cx="2190750" cy="158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60508" y="1613306"/>
            <a:ext cx="273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Utah State University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850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Preparation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161"/>
            <a:ext cx="1733550" cy="2586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49014"/>
            <a:ext cx="2333625" cy="228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599"/>
            <a:ext cx="32956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2474" y="5806440"/>
            <a:ext cx="7953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Single grain </a:t>
            </a:r>
            <a:r>
              <a:rPr lang="en-US" dirty="0" smtClean="0"/>
              <a:t>disc made </a:t>
            </a:r>
            <a:r>
              <a:rPr lang="en-US" dirty="0"/>
              <a:t>up of a regular array of 100 holes, with one grain per </a:t>
            </a:r>
            <a:r>
              <a:rPr lang="en-US" dirty="0" smtClean="0"/>
              <a:t>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492482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First, the “natural” luminescence of a sample is measured (Ln)</a:t>
            </a:r>
          </a:p>
          <a:p>
            <a:r>
              <a:rPr lang="en-US" dirty="0" smtClean="0"/>
              <a:t>Sediments </a:t>
            </a:r>
            <a:r>
              <a:rPr lang="en-US" dirty="0"/>
              <a:t>are exposed to an external stimulus (blue-green light) and the trapped </a:t>
            </a:r>
            <a:r>
              <a:rPr lang="en-US" dirty="0" smtClean="0"/>
              <a:t>electrons in crystal lattice defects </a:t>
            </a:r>
            <a:r>
              <a:rPr lang="en-US" dirty="0"/>
              <a:t>are </a:t>
            </a:r>
            <a:r>
              <a:rPr lang="en-US" dirty="0" smtClean="0"/>
              <a:t>released</a:t>
            </a:r>
          </a:p>
          <a:p>
            <a:r>
              <a:rPr lang="en-US" dirty="0" smtClean="0"/>
              <a:t>The </a:t>
            </a:r>
            <a:r>
              <a:rPr lang="en-US" dirty="0"/>
              <a:t>released electrons emit a photon of light upon recombination at a </a:t>
            </a:r>
            <a:r>
              <a:rPr lang="en-US" dirty="0" smtClean="0"/>
              <a:t>luminescence site in the crystal lattice</a:t>
            </a:r>
          </a:p>
          <a:p>
            <a:r>
              <a:rPr lang="en-US" dirty="0" smtClean="0"/>
              <a:t>The </a:t>
            </a:r>
            <a:r>
              <a:rPr lang="en-US" dirty="0"/>
              <a:t>sample is given known laboratory doses of radiation, referred to as regenerative </a:t>
            </a:r>
            <a:r>
              <a:rPr lang="en-US" dirty="0" smtClean="0"/>
              <a:t>doses, and the response is used to generate </a:t>
            </a:r>
            <a:r>
              <a:rPr lang="en-US" dirty="0"/>
              <a:t>a luminescence dose-response </a:t>
            </a:r>
            <a:r>
              <a:rPr lang="en-US" dirty="0" smtClean="0"/>
              <a:t>curve (Lx)</a:t>
            </a:r>
          </a:p>
          <a:p>
            <a:r>
              <a:rPr lang="en-US" dirty="0" smtClean="0"/>
              <a:t>Test doses (Tn and Tx) are run to find any sensitivities and normalize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Dose-Response Curve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07" y="1904999"/>
            <a:ext cx="5139071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15200" y="5334000"/>
            <a:ext cx="166877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Cordier,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26720" y="1438510"/>
                <a:ext cx="7680960" cy="4809890"/>
              </a:xfrm>
            </p:spPr>
            <p:txBody>
              <a:bodyPr>
                <a:normAutofit fontScale="92500" lnSpcReduction="20000"/>
              </a:bodyPr>
              <a:lstStyle/>
              <a:p>
                <a:pPr algn="ctr"/>
                <a:endParaRPr lang="en-US" sz="3200" i="1" dirty="0" smtClean="0"/>
              </a:p>
              <a:p>
                <a:pPr algn="ctr"/>
                <a:r>
                  <a:rPr lang="en-US" sz="3200" i="1" dirty="0" smtClean="0"/>
                  <a:t>Age </a:t>
                </a:r>
                <a:r>
                  <a:rPr lang="en-US" sz="3200" i="1" dirty="0"/>
                  <a:t>(kyr)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𝐷𝑜𝑠𝑒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𝐸𝑞𝑢𝑖𝑣𝑎𝑙𝑒𝑛𝑡</m:t>
                        </m:r>
                        <m:r>
                          <a:rPr lang="en-US" sz="3200" i="1">
                            <a:latin typeface="Cambria Math"/>
                          </a:rPr>
                          <m:t> (</m:t>
                        </m:r>
                        <m:r>
                          <a:rPr lang="en-US" sz="3200" i="1">
                            <a:latin typeface="Cambria Math"/>
                          </a:rPr>
                          <m:t>𝐺𝑦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𝐷𝑜𝑠𝑒</m:t>
                        </m:r>
                        <m:r>
                          <a:rPr lang="en-US" sz="3200" i="1">
                            <a:latin typeface="Cambria Math"/>
                          </a:rPr>
                          <m:t> </m:t>
                        </m:r>
                        <m:r>
                          <a:rPr lang="en-US" sz="3200" i="1">
                            <a:latin typeface="Cambria Math"/>
                          </a:rPr>
                          <m:t>𝑅𝑎𝑡𝑒</m:t>
                        </m:r>
                        <m:r>
                          <a:rPr lang="en-US" sz="3200" i="1">
                            <a:latin typeface="Cambria Math"/>
                          </a:rPr>
                          <m:t> (</m:t>
                        </m:r>
                        <m:r>
                          <a:rPr lang="en-US" sz="3200" i="1">
                            <a:latin typeface="Cambria Math"/>
                          </a:rPr>
                          <m:t>𝐺𝑦</m:t>
                        </m:r>
                        <m:r>
                          <a:rPr lang="en-US" sz="3200" i="1">
                            <a:latin typeface="Cambria Math"/>
                          </a:rPr>
                          <m:t>/</m:t>
                        </m:r>
                        <m:r>
                          <a:rPr lang="en-US" sz="3200" i="1">
                            <a:latin typeface="Cambria Math"/>
                          </a:rPr>
                          <m:t>𝑘𝑦𝑟</m:t>
                        </m:r>
                        <m:r>
                          <a:rPr lang="en-US" sz="32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3200" i="1" dirty="0"/>
              </a:p>
              <a:p>
                <a:endParaRPr lang="en-US" dirty="0" smtClean="0"/>
              </a:p>
              <a:p>
                <a:r>
                  <a:rPr lang="en-US" sz="1900" dirty="0" smtClean="0"/>
                  <a:t>The </a:t>
                </a:r>
                <a:r>
                  <a:rPr lang="en-US" sz="1900" dirty="0"/>
                  <a:t>Dose Equivalent </a:t>
                </a:r>
                <a:r>
                  <a:rPr lang="en-US" sz="1900" dirty="0" smtClean="0"/>
                  <a:t>is </a:t>
                </a:r>
                <a:r>
                  <a:rPr lang="en-US" sz="1900" dirty="0"/>
                  <a:t>calculated by the intercept of the natural luminescence signal with the generated </a:t>
                </a:r>
                <a:r>
                  <a:rPr lang="en-US" sz="1900" dirty="0" smtClean="0"/>
                  <a:t>curve and reflects the </a:t>
                </a:r>
                <a:r>
                  <a:rPr lang="en-US" sz="1900" dirty="0"/>
                  <a:t>radiation </a:t>
                </a:r>
                <a:r>
                  <a:rPr lang="en-US" sz="1900" dirty="0" smtClean="0"/>
                  <a:t>energy absorbed </a:t>
                </a:r>
                <a:r>
                  <a:rPr lang="en-US" sz="1900" dirty="0"/>
                  <a:t>since </a:t>
                </a:r>
                <a:r>
                  <a:rPr lang="en-US" sz="1900" dirty="0" smtClean="0"/>
                  <a:t>the OSL </a:t>
                </a:r>
                <a:r>
                  <a:rPr lang="en-US" sz="1900" dirty="0"/>
                  <a:t>signal was set </a:t>
                </a:r>
                <a:r>
                  <a:rPr lang="en-US" sz="1900" dirty="0" smtClean="0"/>
                  <a:t>to zero</a:t>
                </a:r>
              </a:p>
              <a:p>
                <a:r>
                  <a:rPr lang="en-US" sz="1900" dirty="0" smtClean="0"/>
                  <a:t>The Annual Dose Rate is calculated as</a:t>
                </a:r>
              </a:p>
              <a:p>
                <a:pPr lvl="2"/>
                <a:r>
                  <a:rPr lang="en-US" sz="1900" dirty="0"/>
                  <a:t>T</a:t>
                </a:r>
                <a:r>
                  <a:rPr lang="en-US" sz="1900" dirty="0" smtClean="0"/>
                  <a:t>he α, β, </a:t>
                </a:r>
                <a:r>
                  <a:rPr lang="en-US" sz="1900" dirty="0"/>
                  <a:t>γ gamma rays arising from the decay of </a:t>
                </a:r>
                <a:r>
                  <a:rPr lang="en-US" sz="1900" baseline="30000" dirty="0"/>
                  <a:t>238</a:t>
                </a:r>
                <a:r>
                  <a:rPr lang="en-US" sz="1900" dirty="0"/>
                  <a:t>U, </a:t>
                </a:r>
                <a:r>
                  <a:rPr lang="en-US" sz="1900" baseline="30000" dirty="0"/>
                  <a:t>232</a:t>
                </a:r>
                <a:r>
                  <a:rPr lang="en-US" sz="1900" dirty="0"/>
                  <a:t>Th and </a:t>
                </a:r>
                <a:r>
                  <a:rPr lang="en-US" sz="1900" baseline="30000" dirty="0"/>
                  <a:t>40</a:t>
                </a:r>
                <a:r>
                  <a:rPr lang="en-US" sz="1900" dirty="0"/>
                  <a:t>K in the </a:t>
                </a:r>
                <a:r>
                  <a:rPr lang="en-US" sz="1900" dirty="0" smtClean="0"/>
                  <a:t>sample  (concentration </a:t>
                </a:r>
                <a:r>
                  <a:rPr lang="en-US" sz="1900" dirty="0"/>
                  <a:t>of radioactivity in the </a:t>
                </a:r>
                <a:r>
                  <a:rPr lang="en-US" sz="1900" dirty="0" smtClean="0"/>
                  <a:t>sample and </a:t>
                </a:r>
                <a:r>
                  <a:rPr lang="en-US" sz="1900" dirty="0"/>
                  <a:t>status of the disequilibrium in the decay chains </a:t>
                </a:r>
                <a:r>
                  <a:rPr lang="en-US" sz="1900" dirty="0" smtClean="0"/>
                  <a:t>)</a:t>
                </a:r>
              </a:p>
              <a:p>
                <a:pPr lvl="2"/>
                <a:r>
                  <a:rPr lang="en-US" sz="1900" dirty="0" smtClean="0"/>
                  <a:t>Cosmic </a:t>
                </a:r>
                <a:r>
                  <a:rPr lang="en-US" sz="1900" dirty="0"/>
                  <a:t>ray portion </a:t>
                </a:r>
                <a:r>
                  <a:rPr lang="en-US" sz="1900" dirty="0" smtClean="0"/>
                  <a:t>estimated </a:t>
                </a:r>
                <a:r>
                  <a:rPr lang="en-US" sz="1900" dirty="0"/>
                  <a:t>for each sample as a function of depth, elevation above sea level and geomagnetic latitude (Halfen, et al., 2009).  </a:t>
                </a:r>
              </a:p>
              <a:p>
                <a:pPr lvl="2"/>
                <a:r>
                  <a:rPr lang="en-US" sz="1900" dirty="0" smtClean="0"/>
                  <a:t>Average </a:t>
                </a:r>
                <a:r>
                  <a:rPr lang="en-US" sz="1900" dirty="0"/>
                  <a:t>water content </a:t>
                </a:r>
                <a:r>
                  <a:rPr lang="en-US" sz="1900" dirty="0" smtClean="0"/>
                  <a:t>estimated through </a:t>
                </a:r>
                <a:r>
                  <a:rPr lang="en-US" sz="1900" dirty="0"/>
                  <a:t>the sample’s </a:t>
                </a:r>
                <a:r>
                  <a:rPr lang="en-US" sz="1900" dirty="0" smtClean="0"/>
                  <a:t>antiquity  (Singhvi, 2001)</a:t>
                </a:r>
                <a:endParaRPr lang="en-US" sz="19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26720" y="1438510"/>
                <a:ext cx="7680960" cy="4809890"/>
              </a:xfrm>
              <a:blipFill rotWithShape="1">
                <a:blip r:embed="rId2"/>
                <a:stretch>
                  <a:fillRect l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Equation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64008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Gy: </a:t>
            </a:r>
            <a:r>
              <a:rPr lang="en-US" sz="1400" dirty="0" smtClean="0"/>
              <a:t> Gray</a:t>
            </a:r>
            <a:r>
              <a:rPr lang="en-US" sz="1400" dirty="0"/>
              <a:t>, SI unit of radiation dose (1 Gy = 1 J·kg</a:t>
            </a:r>
            <a:r>
              <a:rPr lang="en-US" sz="1400" baseline="30000" dirty="0"/>
              <a:t>−1</a:t>
            </a:r>
            <a:r>
              <a:rPr lang="en-US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37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852486"/>
            <a:ext cx="55245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66670" y="6021702"/>
            <a:ext cx="224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Cordier,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Custom 1">
      <a:dk1>
        <a:srgbClr val="7F7F7F"/>
      </a:dk1>
      <a:lt1>
        <a:sysClr val="window" lastClr="FFFFFF"/>
      </a:lt1>
      <a:dk2>
        <a:srgbClr val="3F3F3F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982</TotalTime>
  <Words>1111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Mylar</vt:lpstr>
      <vt:lpstr>Optically Stimulated Luminescence</vt:lpstr>
      <vt:lpstr>How does it work?</vt:lpstr>
      <vt:lpstr>PowerPoint Presentation</vt:lpstr>
      <vt:lpstr>Sample Collection</vt:lpstr>
      <vt:lpstr>Sample Processing</vt:lpstr>
      <vt:lpstr>Lab Preparation</vt:lpstr>
      <vt:lpstr>Dose-Response Curve</vt:lpstr>
      <vt:lpstr>Age Equation</vt:lpstr>
      <vt:lpstr>PowerPoint Presentation</vt:lpstr>
      <vt:lpstr>Halfen Table 2</vt:lpstr>
      <vt:lpstr>Problems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Westby</dc:creator>
  <cp:lastModifiedBy>Liz Westby</cp:lastModifiedBy>
  <cp:revision>84</cp:revision>
  <dcterms:created xsi:type="dcterms:W3CDTF">2012-02-01T03:00:31Z</dcterms:created>
  <dcterms:modified xsi:type="dcterms:W3CDTF">2012-11-08T17:32:02Z</dcterms:modified>
</cp:coreProperties>
</file>