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2"/>
  </p:notesMasterIdLst>
  <p:sldIdLst>
    <p:sldId id="256" r:id="rId2"/>
    <p:sldId id="257" r:id="rId3"/>
    <p:sldId id="265" r:id="rId4"/>
    <p:sldId id="272" r:id="rId5"/>
    <p:sldId id="258" r:id="rId6"/>
    <p:sldId id="260" r:id="rId7"/>
    <p:sldId id="262" r:id="rId8"/>
    <p:sldId id="263" r:id="rId9"/>
    <p:sldId id="264" r:id="rId10"/>
    <p:sldId id="266" r:id="rId11"/>
    <p:sldId id="268" r:id="rId12"/>
    <p:sldId id="273" r:id="rId13"/>
    <p:sldId id="274" r:id="rId14"/>
    <p:sldId id="277" r:id="rId15"/>
    <p:sldId id="275" r:id="rId16"/>
    <p:sldId id="281" r:id="rId17"/>
    <p:sldId id="279" r:id="rId18"/>
    <p:sldId id="280" r:id="rId19"/>
    <p:sldId id="282" r:id="rId20"/>
    <p:sldId id="25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79" autoAdjust="0"/>
  </p:normalViewPr>
  <p:slideViewPr>
    <p:cSldViewPr>
      <p:cViewPr varScale="1">
        <p:scale>
          <a:sx n="63" d="100"/>
          <a:sy n="63" d="100"/>
        </p:scale>
        <p:origin x="-159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DA0ED-0334-4E06-8319-B0D6A34BF521}" type="datetimeFigureOut">
              <a:rPr lang="en-US" smtClean="0"/>
              <a:t>11/8/2012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F5B20B-22E7-45B2-B043-F42314E3F83B}" type="slidenum">
              <a:rPr lang="en-US" smtClean="0"/>
              <a:t>‹#›</a:t>
            </a:fld>
            <a:endParaRPr lang="en-US"/>
          </a:p>
        </p:txBody>
      </p:sp>
    </p:spTree>
    <p:extLst>
      <p:ext uri="{BB962C8B-B14F-4D97-AF65-F5344CB8AC3E}">
        <p14:creationId xmlns:p14="http://schemas.microsoft.com/office/powerpoint/2010/main" val="822758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radiocarbon.com/about-carbon-dating.htm" TargetMode="External"/><Relationship Id="rId7" Type="http://schemas.openxmlformats.org/officeDocument/2006/relationships/hyperlink" Target="http://www.radiocarbon.com/ams-dating-sediments.htm"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radiocarbon.com/archaeology.htm" TargetMode="External"/><Relationship Id="rId5" Type="http://schemas.openxmlformats.org/officeDocument/2006/relationships/hyperlink" Target="http://www.radiocarbon.com/carbon-dating-bones.htm" TargetMode="External"/><Relationship Id="rId4" Type="http://schemas.openxmlformats.org/officeDocument/2006/relationships/hyperlink" Target="http://www.radiocarbon.com/carbon-dating-charcoal.ht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jpl.nasa.gov/news/features.cfm?feature=1679" TargetMode="External"/><Relationship Id="rId3" Type="http://schemas.openxmlformats.org/officeDocument/2006/relationships/hyperlink" Target="http://pro.corbis.com/images/42-15360074.jpg?size=67&amp;uid=%7bC069B932-4D7C-4E37-9959-F234B74878E3%7d" TargetMode="External"/><Relationship Id="rId7" Type="http://schemas.openxmlformats.org/officeDocument/2006/relationships/hyperlink" Target="http://static.panoramio.com/photos/original/6566956.jpg"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earthweb.ess.washington.edu/EPIC/Geologic/Eolian1/images/30.EP_0131_DR_EO_30.jpg" TargetMode="External"/><Relationship Id="rId5" Type="http://schemas.openxmlformats.org/officeDocument/2006/relationships/hyperlink" Target="http://www.ozcoasts.org.au/indicators/images/parabolic.jpg" TargetMode="External"/><Relationship Id="rId4" Type="http://schemas.openxmlformats.org/officeDocument/2006/relationships/hyperlink" Target="http://www.phototravels.net/namibia/ndp2/namib-desert-air-p-39.3.jpg" TargetMode="External"/><Relationship Id="rId9" Type="http://schemas.openxmlformats.org/officeDocument/2006/relationships/hyperlink" Target="http://www.scienceclarified.com/landforms/Basins-to-Dunes/Dune-and-Other-Desert-Feature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Casper</a:t>
            </a:r>
            <a:r>
              <a:rPr lang="en-US" baseline="0" dirty="0" smtClean="0"/>
              <a:t>, WY – Alan </a:t>
            </a:r>
            <a:r>
              <a:rPr lang="en-US" baseline="0" dirty="0" err="1" smtClean="0"/>
              <a:t>Halfen</a:t>
            </a:r>
            <a:endParaRPr lang="en-US" baseline="0" dirty="0" smtClean="0"/>
          </a:p>
          <a:p>
            <a:r>
              <a:rPr lang="en-US" baseline="0" dirty="0" smtClean="0"/>
              <a:t>Sand Hills, NE – </a:t>
            </a:r>
            <a:r>
              <a:rPr lang="en-US" baseline="0" dirty="0" err="1" smtClean="0"/>
              <a:t>Xiaodong</a:t>
            </a:r>
            <a:r>
              <a:rPr lang="en-US" baseline="0" dirty="0" smtClean="0"/>
              <a:t> Miao</a:t>
            </a:r>
            <a:endParaRPr lang="en-US" dirty="0"/>
          </a:p>
        </p:txBody>
      </p:sp>
      <p:sp>
        <p:nvSpPr>
          <p:cNvPr id="4" name="Slide Number Placeholder 3"/>
          <p:cNvSpPr>
            <a:spLocks noGrp="1"/>
          </p:cNvSpPr>
          <p:nvPr>
            <p:ph type="sldNum" sz="quarter" idx="10"/>
          </p:nvPr>
        </p:nvSpPr>
        <p:spPr/>
        <p:txBody>
          <a:bodyPr/>
          <a:lstStyle/>
          <a:p>
            <a:fld id="{5BF5B20B-22E7-45B2-B043-F42314E3F83B}" type="slidenum">
              <a:rPr lang="en-US" smtClean="0"/>
              <a:t>1</a:t>
            </a:fld>
            <a:endParaRPr lang="en-US"/>
          </a:p>
        </p:txBody>
      </p:sp>
    </p:spTree>
    <p:extLst>
      <p:ext uri="{BB962C8B-B14F-4D97-AF65-F5344CB8AC3E}">
        <p14:creationId xmlns:p14="http://schemas.microsoft.com/office/powerpoint/2010/main" val="2020660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Stabilization periods and soil formation</a:t>
            </a:r>
            <a:endParaRPr lang="en-US" dirty="0"/>
          </a:p>
        </p:txBody>
      </p:sp>
      <p:sp>
        <p:nvSpPr>
          <p:cNvPr id="4" name="Slide Number Placeholder 3"/>
          <p:cNvSpPr>
            <a:spLocks noGrp="1"/>
          </p:cNvSpPr>
          <p:nvPr>
            <p:ph type="sldNum" sz="quarter" idx="10"/>
          </p:nvPr>
        </p:nvSpPr>
        <p:spPr/>
        <p:txBody>
          <a:bodyPr/>
          <a:lstStyle/>
          <a:p>
            <a:fld id="{5BF5B20B-22E7-45B2-B043-F42314E3F83B}" type="slidenum">
              <a:rPr lang="en-US" smtClean="0"/>
              <a:t>10</a:t>
            </a:fld>
            <a:endParaRPr lang="en-US"/>
          </a:p>
        </p:txBody>
      </p:sp>
    </p:spTree>
    <p:extLst>
      <p:ext uri="{BB962C8B-B14F-4D97-AF65-F5344CB8AC3E}">
        <p14:creationId xmlns:p14="http://schemas.microsoft.com/office/powerpoint/2010/main" val="848238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soil formation during wetter times</a:t>
            </a:r>
            <a:endParaRPr lang="en-US" dirty="0"/>
          </a:p>
        </p:txBody>
      </p:sp>
      <p:sp>
        <p:nvSpPr>
          <p:cNvPr id="4" name="Slide Number Placeholder 3"/>
          <p:cNvSpPr>
            <a:spLocks noGrp="1"/>
          </p:cNvSpPr>
          <p:nvPr>
            <p:ph type="sldNum" sz="quarter" idx="10"/>
          </p:nvPr>
        </p:nvSpPr>
        <p:spPr/>
        <p:txBody>
          <a:bodyPr/>
          <a:lstStyle/>
          <a:p>
            <a:fld id="{5BF5B20B-22E7-45B2-B043-F42314E3F83B}" type="slidenum">
              <a:rPr lang="en-US" smtClean="0"/>
              <a:t>11</a:t>
            </a:fld>
            <a:endParaRPr lang="en-US"/>
          </a:p>
        </p:txBody>
      </p:sp>
    </p:spTree>
    <p:extLst>
      <p:ext uri="{BB962C8B-B14F-4D97-AF65-F5344CB8AC3E}">
        <p14:creationId xmlns:p14="http://schemas.microsoft.com/office/powerpoint/2010/main" val="1344229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Sampled from active blowouts that exposed stratigraphy</a:t>
            </a:r>
          </a:p>
          <a:p>
            <a:endParaRPr lang="en-US" dirty="0" smtClean="0"/>
          </a:p>
          <a:p>
            <a:r>
              <a:rPr lang="en-US" b="1" dirty="0" smtClean="0"/>
              <a:t>Accelerator Mass Spectrometry Radiocarbon Dating </a:t>
            </a:r>
            <a:r>
              <a:rPr lang="en-US" sz="1200" b="1" kern="1200" dirty="0" smtClean="0">
                <a:solidFill>
                  <a:schemeClr val="tx1"/>
                </a:solidFill>
                <a:effectLst/>
                <a:latin typeface="+mn-lt"/>
                <a:ea typeface="+mn-ea"/>
                <a:cs typeface="+mn-cs"/>
              </a:rPr>
              <a:t>Language:</a:t>
            </a:r>
          </a:p>
          <a:p>
            <a:r>
              <a:rPr lang="en-US" sz="1200" b="1" kern="1200" dirty="0" smtClean="0">
                <a:solidFill>
                  <a:schemeClr val="tx1"/>
                </a:solidFill>
                <a:effectLst/>
                <a:latin typeface="+mn-lt"/>
                <a:ea typeface="+mn-ea"/>
                <a:cs typeface="+mn-cs"/>
              </a:rPr>
              <a:t>English</a:t>
            </a:r>
          </a:p>
          <a:p>
            <a:r>
              <a:rPr lang="en-US" sz="1200" b="1" kern="1200" dirty="0" smtClean="0">
                <a:solidFill>
                  <a:schemeClr val="tx1"/>
                </a:solidFill>
                <a:effectLst/>
                <a:latin typeface="+mn-lt"/>
                <a:ea typeface="+mn-ea"/>
                <a:cs typeface="+mn-cs"/>
              </a:rPr>
              <a:t>English Deutsch </a:t>
            </a:r>
            <a:r>
              <a:rPr lang="en-US" sz="1200" b="1" kern="1200" dirty="0" err="1" smtClean="0">
                <a:solidFill>
                  <a:schemeClr val="tx1"/>
                </a:solidFill>
                <a:effectLst/>
                <a:latin typeface="+mn-lt"/>
                <a:ea typeface="+mn-ea"/>
                <a:cs typeface="+mn-cs"/>
              </a:rPr>
              <a:t>Español</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Français</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Italiano</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Português</a:t>
            </a:r>
            <a:r>
              <a:rPr lang="en-US" sz="1200" b="1" kern="1200" dirty="0" smtClean="0">
                <a:solidFill>
                  <a:schemeClr val="tx1"/>
                </a:solidFill>
                <a:effectLst/>
                <a:latin typeface="+mn-lt"/>
                <a:ea typeface="+mn-ea"/>
                <a:cs typeface="+mn-cs"/>
              </a:rPr>
              <a:t> </a:t>
            </a:r>
            <a:r>
              <a:rPr lang="ko-KR" altLang="en-US" sz="1200" b="1" kern="1200" dirty="0" smtClean="0">
                <a:solidFill>
                  <a:schemeClr val="tx1"/>
                </a:solidFill>
                <a:effectLst/>
                <a:latin typeface="+mn-lt"/>
                <a:ea typeface="+mn-ea"/>
                <a:cs typeface="+mn-cs"/>
              </a:rPr>
              <a:t>한국어 日本語 汉语</a:t>
            </a:r>
          </a:p>
          <a:p>
            <a:r>
              <a:rPr lang="ko-KR" altLang="en-US" dirty="0" smtClean="0"/>
              <a:t/>
            </a:r>
            <a:br>
              <a:rPr lang="ko-KR" altLang="en-US" dirty="0" smtClean="0"/>
            </a:br>
            <a:r>
              <a:rPr lang="en-US" altLang="ko-KR" sz="1200" kern="1200" dirty="0" smtClean="0">
                <a:solidFill>
                  <a:schemeClr val="tx1"/>
                </a:solidFill>
                <a:effectLst/>
                <a:latin typeface="+mn-lt"/>
                <a:ea typeface="+mn-ea"/>
                <a:cs typeface="+mn-cs"/>
                <a:hlinkClick r:id="" action="ppaction://hlinkfile" tooltip="Print an optimized version of this web page"/>
              </a:rPr>
              <a:t>[</a:t>
            </a:r>
            <a:r>
              <a:rPr lang="en-US" sz="1200" kern="1200" dirty="0" smtClean="0">
                <a:solidFill>
                  <a:schemeClr val="tx1"/>
                </a:solidFill>
                <a:effectLst/>
                <a:latin typeface="+mn-lt"/>
                <a:ea typeface="+mn-ea"/>
                <a:cs typeface="+mn-cs"/>
                <a:hlinkClick r:id="" action="ppaction://hlinkfile" tooltip="Print an optimized version of this web page"/>
              </a:rPr>
              <a:t>Print this Page]</a:t>
            </a:r>
            <a:r>
              <a:rPr lang="en-US" dirty="0" smtClean="0">
                <a:effectLst/>
              </a:rPr>
              <a:t> </a:t>
            </a:r>
            <a:r>
              <a:rPr lang="en-US" sz="1200" kern="1200" dirty="0" smtClean="0">
                <a:solidFill>
                  <a:schemeClr val="tx1"/>
                </a:solidFill>
                <a:effectLst/>
                <a:latin typeface="+mn-lt"/>
                <a:ea typeface="+mn-ea"/>
                <a:cs typeface="+mn-cs"/>
                <a:hlinkClick r:id="" action="ppaction://hlinkfile"/>
              </a:rPr>
              <a:t>[E-mail this Page]</a:t>
            </a:r>
            <a:endParaRPr lang="en-US" dirty="0" smtClean="0">
              <a:effectLst/>
            </a:endParaRPr>
          </a:p>
          <a:p>
            <a:r>
              <a:rPr lang="en-US" dirty="0" smtClean="0"/>
              <a:t/>
            </a:r>
            <a:br>
              <a:rPr lang="en-US" dirty="0" smtClean="0"/>
            </a:br>
            <a:endParaRPr lang="en-US" dirty="0" smtClean="0"/>
          </a:p>
          <a:p>
            <a:r>
              <a:rPr lang="en-US" dirty="0" smtClean="0"/>
              <a:t>Accelerator mass spectrometry detects carbon 14 in samples.</a:t>
            </a:r>
          </a:p>
          <a:p>
            <a:r>
              <a:rPr lang="en-US" dirty="0" smtClean="0"/>
              <a:t>AMS dating involves accelerating the ions to extraordinarily high kinetic energies followed by mass analysis. </a:t>
            </a:r>
          </a:p>
          <a:p>
            <a:r>
              <a:rPr lang="en-US" dirty="0" smtClean="0"/>
              <a:t>Samples are converted to graphite prior to AMS carbon dating. </a:t>
            </a:r>
          </a:p>
          <a:p>
            <a:r>
              <a:rPr lang="en-US" dirty="0" smtClean="0"/>
              <a:t>Although more expensive than radiometric dating, AMS dating has higher precision and needs small sample sizes. </a:t>
            </a:r>
          </a:p>
          <a:p>
            <a:r>
              <a:rPr lang="en-US" dirty="0" smtClean="0"/>
              <a:t>Aside from archaeology and geology, AMS dating is also used in other fields like biomedical research and ocean sciences research. </a:t>
            </a:r>
          </a:p>
          <a:p>
            <a:r>
              <a:rPr lang="en-US" dirty="0" smtClean="0"/>
              <a:t>There are two techniques in measuring radiocarbon in samples—through radiometric dating and by Accelerator Mass Spectrometry (AMS).</a:t>
            </a:r>
          </a:p>
          <a:p>
            <a:r>
              <a:rPr lang="en-US" dirty="0" smtClean="0"/>
              <a:t>The two techniques are used primarily in determining carbon 14 content of archaeological artifacts and geological samples. These two </a:t>
            </a:r>
            <a:r>
              <a:rPr lang="en-US" dirty="0" smtClean="0">
                <a:hlinkClick r:id="rId3" tooltip="radiocarbon dating"/>
              </a:rPr>
              <a:t>radiocarbon dating</a:t>
            </a:r>
            <a:r>
              <a:rPr lang="en-US" dirty="0" smtClean="0"/>
              <a:t> methods use modern standards such as oxalic acid and other reference materials. Although both radiocarbon dating methods produce high-quality results, they are fundamentally different in principle.</a:t>
            </a:r>
          </a:p>
          <a:p>
            <a:r>
              <a:rPr lang="en-US" dirty="0" smtClean="0"/>
              <a:t>Radiometric dating methods detect beta particles from the decay of carbon 14 atoms while accelerator mass spectrometers count the number of carbon 14 atoms present in the sample. Both carbon dating methods have advantages and disadvantages. </a:t>
            </a:r>
          </a:p>
          <a:p>
            <a:r>
              <a:rPr lang="en-US" b="1" dirty="0" smtClean="0"/>
              <a:t>Accelerator Mass Spectrometry</a:t>
            </a:r>
          </a:p>
          <a:p>
            <a:r>
              <a:rPr lang="en-US" dirty="0" smtClean="0"/>
              <a:t>Mass spectrometers detect atoms of specific elements according to their atomic weights. They, however, do not have the sensitivity to distinguish atomic isobars (atoms of different elements that have the same atomic weight, such as in the case of carbon 14 and nitrogen 14—the most common isotope of nitrogen).</a:t>
            </a:r>
          </a:p>
          <a:p>
            <a:r>
              <a:rPr lang="en-US" dirty="0" smtClean="0"/>
              <a:t>Thanks to nuclear physics, mass spectrometers have been fine-tuned to separate a rare isotope from an abundant neighboring mass, and accelerator mass spectrometry was born. A method has finally been developed to detect carbon 14 in a given sample and ignore the more abundant isotopes that swamp the carbon 14 signal. </a:t>
            </a:r>
          </a:p>
          <a:p>
            <a:r>
              <a:rPr lang="en-US" b="1" dirty="0" smtClean="0"/>
              <a:t>How Does AMS Work?</a:t>
            </a:r>
          </a:p>
          <a:p>
            <a:r>
              <a:rPr lang="en-US" dirty="0" smtClean="0"/>
              <a:t>There are essentially two parts in the process of radiocarbon dating through accelerator mass spectrometry. The first part involves accelerating the ions to extraordinarily high kinetic energies, and the subsequent step involves mass analysis.</a:t>
            </a:r>
          </a:p>
          <a:p>
            <a:r>
              <a:rPr lang="en-US" dirty="0" smtClean="0"/>
              <a:t>There are two accelerator systems commonly used for radiocarbon dating through accelerator mass spectrometry. One is the cyclotron, and the other is a tandem electrostatic accelerator.</a:t>
            </a:r>
          </a:p>
          <a:p>
            <a:r>
              <a:rPr lang="en-US" b="1" dirty="0" smtClean="0"/>
              <a:t>AMS Analysis via Tandem Accelerator </a:t>
            </a:r>
          </a:p>
          <a:p>
            <a:r>
              <a:rPr lang="en-US" dirty="0" smtClean="0"/>
              <a:t/>
            </a:r>
            <a:br>
              <a:rPr lang="en-US" dirty="0" smtClean="0"/>
            </a:br>
            <a:r>
              <a:rPr lang="en-US" dirty="0" smtClean="0"/>
              <a:t>After pretreatment, samples for radiocarbon dating are prepared for use in an accelerator mass spectrometer by converting them into a solid graphite form. This is done by converting the samples into carbon dioxide through combustion then to carbon monoxide in the presence of zinc. Via a catalytic reaction with iron, carbon monoxide is further reduced into graphite. Burning the samples to convert them into graphite, however, also introduces other elements into the sample like nitrogen 14. </a:t>
            </a:r>
          </a:p>
          <a:p>
            <a:r>
              <a:rPr lang="en-US" dirty="0" smtClean="0"/>
              <a:t>When the samples have finally been converted into few milligrams of graphite, they are pressed on to a metal disc. Reference materials are also pressed on metal discs. These metal discs are then mounted on a target wheel so they can be analyzed in sequence.</a:t>
            </a:r>
          </a:p>
          <a:p>
            <a:r>
              <a:rPr lang="en-US" dirty="0" smtClean="0"/>
              <a:t>Ions from a cesium gun are then fired at the target wheel, producing negatively ionized carbon atoms. These negatively ionized carbon atoms pass through focusing devices and an injection magnet before reaching the tandem accelerator where they are accelerated to the positive terminal by a voltage difference of two million volts. </a:t>
            </a:r>
          </a:p>
          <a:p>
            <a:r>
              <a:rPr lang="en-US" dirty="0" smtClean="0"/>
              <a:t>At this stage, other negatively charged atoms are unstable and cannot reach the detector. The negatively charged carbon atoms, however, move on to the stripper (a gas or a metal foil) where they lose the electrons and emerge as the triple, positively charged carbon atoms. At this stage, molecules that may be present are eliminated because they cannot exist in this triple charged state. </a:t>
            </a:r>
          </a:p>
          <a:p>
            <a:r>
              <a:rPr lang="en-US" dirty="0" smtClean="0"/>
              <a:t>The carbon atoms with triple positive charge further accelerate away from the positive terminal and pass through another set of focusing devices where mass analysis occurs. </a:t>
            </a:r>
          </a:p>
          <a:p>
            <a:r>
              <a:rPr lang="en-US" dirty="0" smtClean="0"/>
              <a:t>In mass analysis, a magnetic field is applied to these moving charged particles, which causes the particles to deflect from the path they are traveling. If the charged particles have the same velocity but different masses, as in the case of the carbon isotopes, the heavier particles are deflected least. Detectors at different angles of deflection then count the particles. </a:t>
            </a:r>
          </a:p>
          <a:p>
            <a:r>
              <a:rPr lang="en-US" dirty="0" smtClean="0"/>
              <a:t>At the end of an AMS run, data gathered is not only the number of carbon 14 atoms in the sample but also the quantity of carbon 12 and carbon 13. From these data, concentration ratio of the isotopes can be known to allow evaluation of the level of fractionation. </a:t>
            </a:r>
          </a:p>
          <a:p>
            <a:r>
              <a:rPr lang="en-US" b="1" dirty="0" smtClean="0"/>
              <a:t>Advantages of AMS Analysis </a:t>
            </a:r>
          </a:p>
          <a:p>
            <a:r>
              <a:rPr lang="en-US" dirty="0" smtClean="0"/>
              <a:t>The greatest advantage that AMS radiocarbon dating has over radiometric methods is small sample size. Accelerator mass spectrometers need only as little as 20 milligrams and as high as 500 milligrams for certain samples whereas conventional methods need at least 10 grams in samples like </a:t>
            </a:r>
            <a:r>
              <a:rPr lang="en-US" dirty="0" smtClean="0">
                <a:hlinkClick r:id="rId4" tooltip="wood and charcoal"/>
              </a:rPr>
              <a:t>wood and charcoal</a:t>
            </a:r>
            <a:r>
              <a:rPr lang="en-US" dirty="0" smtClean="0"/>
              <a:t> and as much as 100 grams in </a:t>
            </a:r>
            <a:r>
              <a:rPr lang="en-US" dirty="0" smtClean="0">
                <a:hlinkClick r:id="rId5" tooltip="bones"/>
              </a:rPr>
              <a:t>bones</a:t>
            </a:r>
            <a:r>
              <a:rPr lang="en-US" dirty="0" smtClean="0"/>
              <a:t> and sediments. Accelerator mass spectrometers typically need sample sizes lesser than conventional methods by a factor of 1,000. </a:t>
            </a:r>
          </a:p>
          <a:p>
            <a:r>
              <a:rPr lang="en-US" dirty="0" smtClean="0"/>
              <a:t>Radiocarbon dating is a destructive process. Hence, because of its ability to analyze samples even in minute amounts, accelerator mass spectrometry is the method of choice for archaeologists with small artifacts and those who cannot destroy very expensive or rare materials.</a:t>
            </a:r>
          </a:p>
          <a:p>
            <a:r>
              <a:rPr lang="en-US" dirty="0" smtClean="0"/>
              <a:t>Due to the sensitivity of accelerator mass spectrometers, carbon dating small particles like blood particles, a grain, or a seed have been made possible.</a:t>
            </a:r>
          </a:p>
          <a:p>
            <a:r>
              <a:rPr lang="en-US" dirty="0" smtClean="0"/>
              <a:t>Accelerator mass spectrometry also takes less time to analyze samples for carbon 14 content compared to radiometric dating methods that can take one or two days. An accelerator mass spectrometer has a run time of a few hours per sample. </a:t>
            </a:r>
          </a:p>
          <a:p>
            <a:r>
              <a:rPr lang="en-US" dirty="0" smtClean="0"/>
              <a:t>Lastly, it must be noted that AMS measurements usually achieve higher precision and lower backgrounds than radiometric dating methods. </a:t>
            </a:r>
          </a:p>
          <a:p>
            <a:r>
              <a:rPr lang="en-US" b="1" dirty="0" smtClean="0"/>
              <a:t>Disadvantages of AMS Radiocarbon Dating</a:t>
            </a:r>
          </a:p>
          <a:p>
            <a:r>
              <a:rPr lang="en-US" dirty="0" smtClean="0"/>
              <a:t>An accelerator mass spectrometer, although a powerful tool, is also a costly one. Establishing and maintaining an accelerator mass spectrometer costs millions of dollars.</a:t>
            </a:r>
          </a:p>
          <a:p>
            <a:r>
              <a:rPr lang="en-US" dirty="0" smtClean="0"/>
              <a:t>Due to the small sample sizes involved, control of contaminants is also difficult. Rigorous pretreatment is needed to make sure contaminants have been eliminated and will not lead to substantial errors during the carbon dating process.</a:t>
            </a:r>
          </a:p>
          <a:p>
            <a:r>
              <a:rPr lang="en-US" b="1" dirty="0" smtClean="0"/>
              <a:t>Other Applications of AMS </a:t>
            </a:r>
          </a:p>
          <a:p>
            <a:r>
              <a:rPr lang="en-US" dirty="0" smtClean="0"/>
              <a:t>Accelerator mass spectrometry is often associated with </a:t>
            </a:r>
            <a:r>
              <a:rPr lang="en-US" dirty="0" smtClean="0">
                <a:hlinkClick r:id="rId6" tooltip="archaeology"/>
              </a:rPr>
              <a:t>archaeology</a:t>
            </a:r>
            <a:r>
              <a:rPr lang="en-US" dirty="0" smtClean="0"/>
              <a:t> and radiocarbon dating, but this technology is also used in other fields of study like biomedical research and ocean sciences research.</a:t>
            </a:r>
          </a:p>
          <a:p>
            <a:r>
              <a:rPr lang="en-US" dirty="0" smtClean="0"/>
              <a:t>Accelerator mass spectrometers are also used in pharmacokinetics, metabolite profiling, toxicology, and </a:t>
            </a:r>
            <a:r>
              <a:rPr lang="en-US" dirty="0" err="1" smtClean="0"/>
              <a:t>microdosing</a:t>
            </a:r>
            <a:r>
              <a:rPr lang="en-US" dirty="0" smtClean="0"/>
              <a:t>. </a:t>
            </a:r>
          </a:p>
          <a:p>
            <a:r>
              <a:rPr lang="en-US" dirty="0" smtClean="0"/>
              <a:t>AMS is used to determine the natural abundance levels of carbon 14 in oceans as well as to carbon date </a:t>
            </a:r>
            <a:r>
              <a:rPr lang="en-US" dirty="0" smtClean="0">
                <a:hlinkClick r:id="rId7" tooltip="sedimentary deposits"/>
              </a:rPr>
              <a:t>sedimentary deposits</a:t>
            </a:r>
            <a:r>
              <a:rPr lang="en-US" dirty="0" smtClean="0"/>
              <a:t>. Accelerator mass spectrometry was used in building a three-dimensional map of carbon 14 distribution in dissolved inorganic carbon. </a:t>
            </a:r>
          </a:p>
          <a:p>
            <a:endParaRPr lang="en-US" dirty="0" smtClean="0"/>
          </a:p>
          <a:p>
            <a:r>
              <a:rPr lang="en-US" dirty="0" smtClean="0"/>
              <a:t>http://www.radiocarbon.com/accelerator-mass-spectrometry.htm</a:t>
            </a:r>
            <a:endParaRPr lang="en-US" dirty="0"/>
          </a:p>
        </p:txBody>
      </p:sp>
      <p:sp>
        <p:nvSpPr>
          <p:cNvPr id="4" name="Slide Number Placeholder 3"/>
          <p:cNvSpPr>
            <a:spLocks noGrp="1"/>
          </p:cNvSpPr>
          <p:nvPr>
            <p:ph type="sldNum" sz="quarter" idx="10"/>
          </p:nvPr>
        </p:nvSpPr>
        <p:spPr/>
        <p:txBody>
          <a:bodyPr/>
          <a:lstStyle/>
          <a:p>
            <a:fld id="{5BF5B20B-22E7-45B2-B043-F42314E3F83B}" type="slidenum">
              <a:rPr lang="en-US" smtClean="0"/>
              <a:t>12</a:t>
            </a:fld>
            <a:endParaRPr lang="en-US"/>
          </a:p>
        </p:txBody>
      </p:sp>
    </p:spTree>
    <p:extLst>
      <p:ext uri="{BB962C8B-B14F-4D97-AF65-F5344CB8AC3E}">
        <p14:creationId xmlns:p14="http://schemas.microsoft.com/office/powerpoint/2010/main" val="1344229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5B20B-22E7-45B2-B043-F42314E3F83B}" type="slidenum">
              <a:rPr lang="en-US" smtClean="0"/>
              <a:t>13</a:t>
            </a:fld>
            <a:endParaRPr lang="en-US"/>
          </a:p>
        </p:txBody>
      </p:sp>
    </p:spTree>
    <p:extLst>
      <p:ext uri="{BB962C8B-B14F-4D97-AF65-F5344CB8AC3E}">
        <p14:creationId xmlns:p14="http://schemas.microsoft.com/office/powerpoint/2010/main" val="1344229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5B20B-22E7-45B2-B043-F42314E3F83B}" type="slidenum">
              <a:rPr lang="en-US" smtClean="0"/>
              <a:t>14</a:t>
            </a:fld>
            <a:endParaRPr lang="en-US"/>
          </a:p>
        </p:txBody>
      </p:sp>
    </p:spTree>
    <p:extLst>
      <p:ext uri="{BB962C8B-B14F-4D97-AF65-F5344CB8AC3E}">
        <p14:creationId xmlns:p14="http://schemas.microsoft.com/office/powerpoint/2010/main" val="1344229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5B20B-22E7-45B2-B043-F42314E3F83B}" type="slidenum">
              <a:rPr lang="en-US" smtClean="0"/>
              <a:t>15</a:t>
            </a:fld>
            <a:endParaRPr lang="en-US"/>
          </a:p>
        </p:txBody>
      </p:sp>
    </p:spTree>
    <p:extLst>
      <p:ext uri="{BB962C8B-B14F-4D97-AF65-F5344CB8AC3E}">
        <p14:creationId xmlns:p14="http://schemas.microsoft.com/office/powerpoint/2010/main" val="1344229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5B20B-22E7-45B2-B043-F42314E3F83B}" type="slidenum">
              <a:rPr lang="en-US" smtClean="0"/>
              <a:t>16</a:t>
            </a:fld>
            <a:endParaRPr lang="en-US"/>
          </a:p>
        </p:txBody>
      </p:sp>
    </p:spTree>
    <p:extLst>
      <p:ext uri="{BB962C8B-B14F-4D97-AF65-F5344CB8AC3E}">
        <p14:creationId xmlns:p14="http://schemas.microsoft.com/office/powerpoint/2010/main" val="1344229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5B20B-22E7-45B2-B043-F42314E3F83B}" type="slidenum">
              <a:rPr lang="en-US" smtClean="0"/>
              <a:t>17</a:t>
            </a:fld>
            <a:endParaRPr lang="en-US"/>
          </a:p>
        </p:txBody>
      </p:sp>
    </p:spTree>
    <p:extLst>
      <p:ext uri="{BB962C8B-B14F-4D97-AF65-F5344CB8AC3E}">
        <p14:creationId xmlns:p14="http://schemas.microsoft.com/office/powerpoint/2010/main" val="1344229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5B20B-22E7-45B2-B043-F42314E3F83B}" type="slidenum">
              <a:rPr lang="en-US" smtClean="0"/>
              <a:t>18</a:t>
            </a:fld>
            <a:endParaRPr lang="en-US"/>
          </a:p>
        </p:txBody>
      </p:sp>
    </p:spTree>
    <p:extLst>
      <p:ext uri="{BB962C8B-B14F-4D97-AF65-F5344CB8AC3E}">
        <p14:creationId xmlns:p14="http://schemas.microsoft.com/office/powerpoint/2010/main" val="1344229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Paleocrests</a:t>
            </a:r>
            <a:r>
              <a:rPr lang="en-US" baseline="0" dirty="0" smtClean="0"/>
              <a:t> downwind, indicating multiple activities</a:t>
            </a:r>
            <a:endParaRPr lang="en-US" dirty="0"/>
          </a:p>
        </p:txBody>
      </p:sp>
      <p:sp>
        <p:nvSpPr>
          <p:cNvPr id="4" name="Slide Number Placeholder 3"/>
          <p:cNvSpPr>
            <a:spLocks noGrp="1"/>
          </p:cNvSpPr>
          <p:nvPr>
            <p:ph type="sldNum" sz="quarter" idx="10"/>
          </p:nvPr>
        </p:nvSpPr>
        <p:spPr/>
        <p:txBody>
          <a:bodyPr/>
          <a:lstStyle/>
          <a:p>
            <a:fld id="{5BF5B20B-22E7-45B2-B043-F42314E3F83B}" type="slidenum">
              <a:rPr lang="en-US" smtClean="0"/>
              <a:t>19</a:t>
            </a:fld>
            <a:endParaRPr lang="en-US"/>
          </a:p>
        </p:txBody>
      </p:sp>
    </p:spTree>
    <p:extLst>
      <p:ext uri="{BB962C8B-B14F-4D97-AF65-F5344CB8AC3E}">
        <p14:creationId xmlns:p14="http://schemas.microsoft.com/office/powerpoint/2010/main" val="1970460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F5B20B-22E7-45B2-B043-F42314E3F83B}" type="slidenum">
              <a:rPr lang="en-US" smtClean="0"/>
              <a:t>2</a:t>
            </a:fld>
            <a:endParaRPr lang="en-US"/>
          </a:p>
        </p:txBody>
      </p:sp>
    </p:spTree>
    <p:extLst>
      <p:ext uri="{BB962C8B-B14F-4D97-AF65-F5344CB8AC3E}">
        <p14:creationId xmlns:p14="http://schemas.microsoft.com/office/powerpoint/2010/main" val="3378929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5B20B-22E7-45B2-B043-F42314E3F83B}" type="slidenum">
              <a:rPr lang="en-US" smtClean="0"/>
              <a:t>20</a:t>
            </a:fld>
            <a:endParaRPr lang="en-US"/>
          </a:p>
        </p:txBody>
      </p:sp>
    </p:spTree>
    <p:extLst>
      <p:ext uri="{BB962C8B-B14F-4D97-AF65-F5344CB8AC3E}">
        <p14:creationId xmlns:p14="http://schemas.microsoft.com/office/powerpoint/2010/main" val="3288799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latin typeface="+mn-lt"/>
                <a:ea typeface="+mn-ea"/>
                <a:cs typeface="+mn-cs"/>
              </a:rPr>
              <a:t>There are four major types of dunes. </a:t>
            </a:r>
            <a:r>
              <a:rPr lang="en-US" sz="1200" b="0" kern="1200" dirty="0" err="1" smtClean="0">
                <a:solidFill>
                  <a:schemeClr val="tx1"/>
                </a:solidFill>
                <a:latin typeface="+mn-lt"/>
                <a:ea typeface="+mn-ea"/>
                <a:cs typeface="+mn-cs"/>
              </a:rPr>
              <a:t>Barchan</a:t>
            </a:r>
            <a:r>
              <a:rPr lang="en-US" sz="1200" b="0" kern="1200" dirty="0" smtClean="0">
                <a:solidFill>
                  <a:schemeClr val="tx1"/>
                </a:solidFill>
                <a:latin typeface="+mn-lt"/>
                <a:ea typeface="+mn-ea"/>
                <a:cs typeface="+mn-cs"/>
              </a:rPr>
              <a:t> dunes are crescent-shaped dunes that are concave downwind, as shown below. </a:t>
            </a:r>
            <a:r>
              <a:rPr lang="en-US" sz="1200" b="0" kern="1200" dirty="0" err="1" smtClean="0">
                <a:solidFill>
                  <a:schemeClr val="tx1"/>
                </a:solidFill>
                <a:latin typeface="+mn-lt"/>
                <a:ea typeface="+mn-ea"/>
                <a:cs typeface="+mn-cs"/>
              </a:rPr>
              <a:t>Barchan</a:t>
            </a:r>
            <a:r>
              <a:rPr lang="en-US" sz="1200" b="0" kern="1200" dirty="0" smtClean="0">
                <a:solidFill>
                  <a:schemeClr val="tx1"/>
                </a:solidFill>
                <a:latin typeface="+mn-lt"/>
                <a:ea typeface="+mn-ea"/>
                <a:cs typeface="+mn-cs"/>
              </a:rPr>
              <a:t> dunes form in places where there is limited sand and a constant wind direction. The parabolic dune is a crescent shaped dune that is concave upwind and forms in areas in which there is some vegetation and a good supply of sand. The longitudinal dune is a linear dune that is parallel to the direction of the wind and forms in areas in which the wind direction is not constant and the supply of sand is moderate to good. Longitudinal dunes can be kilometers in length, and the formation of them is not entirely understood. They are formed in areas in which there is a desert pavement and variable winds. Transverse dunes are linear dunes that are perpendicular to the direction of the wind and are not as long as longitudinal dunes. Transverse dunes form in areas with abundant sand and little vegetation. </a:t>
            </a:r>
          </a:p>
          <a:p>
            <a:endParaRPr lang="en-US" sz="1200" b="0" u="none" strike="noStrike" kern="1200" dirty="0" smtClean="0">
              <a:solidFill>
                <a:schemeClr val="tx1"/>
              </a:solidFill>
              <a:effectLst/>
              <a:latin typeface="+mn-lt"/>
              <a:ea typeface="+mn-ea"/>
              <a:cs typeface="+mn-cs"/>
            </a:endParaRPr>
          </a:p>
          <a:p>
            <a:r>
              <a:rPr lang="en-US" sz="1200" b="0" u="none" strike="noStrike" kern="1200" dirty="0" smtClean="0">
                <a:solidFill>
                  <a:schemeClr val="tx1"/>
                </a:solidFill>
                <a:effectLst/>
                <a:latin typeface="+mn-lt"/>
                <a:ea typeface="+mn-ea"/>
                <a:cs typeface="+mn-cs"/>
              </a:rPr>
              <a:t>http://www.indiana.edu/~geol116/Week11/wk11.htm</a:t>
            </a:r>
          </a:p>
          <a:p>
            <a:endParaRPr lang="en-US" sz="1200" b="0" u="none" strike="noStrike" kern="1200" dirty="0" smtClean="0">
              <a:solidFill>
                <a:schemeClr val="tx1"/>
              </a:solidFill>
              <a:effectLst/>
              <a:latin typeface="+mn-lt"/>
              <a:ea typeface="+mn-ea"/>
              <a:cs typeface="+mn-cs"/>
            </a:endParaRPr>
          </a:p>
          <a:p>
            <a:r>
              <a:rPr lang="en-US" b="1" dirty="0" err="1" smtClean="0">
                <a:hlinkClick r:id="rId3"/>
              </a:rPr>
              <a:t>Barchan</a:t>
            </a:r>
            <a:r>
              <a:rPr lang="en-US" b="1" dirty="0" smtClean="0">
                <a:hlinkClick r:id="rId3"/>
              </a:rPr>
              <a:t> (crescent) dunes</a:t>
            </a:r>
            <a:r>
              <a:rPr lang="en-US" dirty="0" smtClean="0"/>
              <a:t> [Kazakh - crescent shaped dune] </a:t>
            </a:r>
          </a:p>
          <a:p>
            <a:pPr lvl="1"/>
            <a:r>
              <a:rPr lang="en-US" dirty="0" smtClean="0"/>
              <a:t>solitary, </a:t>
            </a:r>
            <a:r>
              <a:rPr lang="en-US" dirty="0" err="1" smtClean="0"/>
              <a:t>cresent</a:t>
            </a:r>
            <a:r>
              <a:rPr lang="en-US" dirty="0" smtClean="0"/>
              <a:t> shaped dune whose horns point downwind. </a:t>
            </a:r>
          </a:p>
          <a:p>
            <a:pPr lvl="1"/>
            <a:r>
              <a:rPr lang="en-US" dirty="0" smtClean="0"/>
              <a:t>forms where sand supply is limited and wind is </a:t>
            </a:r>
            <a:r>
              <a:rPr lang="en-US" dirty="0" err="1" smtClean="0"/>
              <a:t>stong</a:t>
            </a:r>
            <a:r>
              <a:rPr lang="en-US" dirty="0" smtClean="0"/>
              <a:t> and constant </a:t>
            </a:r>
          </a:p>
          <a:p>
            <a:r>
              <a:rPr lang="en-US" b="1" dirty="0" smtClean="0">
                <a:hlinkClick r:id="rId4"/>
              </a:rPr>
              <a:t>Traverse dunes</a:t>
            </a:r>
            <a:r>
              <a:rPr lang="en-US" dirty="0" smtClean="0"/>
              <a:t>: </a:t>
            </a:r>
          </a:p>
          <a:p>
            <a:pPr lvl="1"/>
            <a:r>
              <a:rPr lang="en-US" dirty="0" smtClean="0"/>
              <a:t>Imagine a </a:t>
            </a:r>
            <a:r>
              <a:rPr lang="en-US" dirty="0" err="1" smtClean="0"/>
              <a:t>barchan</a:t>
            </a:r>
            <a:r>
              <a:rPr lang="en-US" dirty="0" smtClean="0"/>
              <a:t> environment but with much more sand, so that the barchans grew to where they fused together into long wavy ridges perpendicular to prevailing wind. </a:t>
            </a:r>
          </a:p>
          <a:p>
            <a:pPr lvl="1"/>
            <a:r>
              <a:rPr lang="en-US" dirty="0" smtClean="0"/>
              <a:t>Form in sand rich environments with strong steady prevailing winds. </a:t>
            </a:r>
          </a:p>
          <a:p>
            <a:r>
              <a:rPr lang="en-US" b="1" dirty="0" smtClean="0">
                <a:hlinkClick r:id="rId5"/>
              </a:rPr>
              <a:t>Parabolic dunes</a:t>
            </a:r>
            <a:r>
              <a:rPr lang="en-US" dirty="0" smtClean="0"/>
              <a:t>: </a:t>
            </a:r>
          </a:p>
          <a:p>
            <a:pPr lvl="1"/>
            <a:r>
              <a:rPr lang="en-US" dirty="0" smtClean="0"/>
              <a:t>Common in costal areas with moderate to abundant sand and winds and some vegetation cover. Picture transverse dunes that become anchored at points by vegetation so that parts of the dune migrate while others are held in place. </a:t>
            </a:r>
          </a:p>
          <a:p>
            <a:pPr lvl="1"/>
            <a:r>
              <a:rPr lang="en-US" dirty="0" err="1" smtClean="0"/>
              <a:t>Cresent</a:t>
            </a:r>
            <a:r>
              <a:rPr lang="en-US" dirty="0" smtClean="0"/>
              <a:t> shape but tips point up wind </a:t>
            </a:r>
          </a:p>
          <a:p>
            <a:r>
              <a:rPr lang="en-US" b="1" dirty="0" smtClean="0">
                <a:hlinkClick r:id="rId6"/>
              </a:rPr>
              <a:t>Longitudinal</a:t>
            </a:r>
            <a:r>
              <a:rPr lang="en-US" dirty="0" smtClean="0"/>
              <a:t> (or </a:t>
            </a:r>
            <a:r>
              <a:rPr lang="en-US" b="1" dirty="0" err="1" smtClean="0"/>
              <a:t>seif</a:t>
            </a:r>
            <a:r>
              <a:rPr lang="en-US" dirty="0" smtClean="0"/>
              <a:t>) </a:t>
            </a:r>
            <a:r>
              <a:rPr lang="en-US" b="1" dirty="0" smtClean="0"/>
              <a:t>dunes</a:t>
            </a:r>
            <a:r>
              <a:rPr lang="en-US" dirty="0" smtClean="0"/>
              <a:t> [</a:t>
            </a:r>
            <a:r>
              <a:rPr lang="en-US" dirty="0" err="1" smtClean="0"/>
              <a:t>Seif</a:t>
            </a:r>
            <a:r>
              <a:rPr lang="en-US" dirty="0" smtClean="0"/>
              <a:t> = Arabic - sword] </a:t>
            </a:r>
          </a:p>
          <a:p>
            <a:pPr lvl="1"/>
            <a:r>
              <a:rPr lang="en-US" dirty="0" smtClean="0"/>
              <a:t>long straight ridges more or less parallel to the wind </a:t>
            </a:r>
          </a:p>
          <a:p>
            <a:pPr lvl="1"/>
            <a:r>
              <a:rPr lang="en-US" dirty="0" smtClean="0"/>
              <a:t>moderate to low sand supply and strong prevailing winds that change direction frequently. As a result, the dune effectively "doesn't know which way to migrate," and its orientation represents an average of the various wind directions it experiences. </a:t>
            </a:r>
            <a:r>
              <a:rPr lang="en-US" dirty="0" smtClean="0">
                <a:hlinkClick r:id="rId7"/>
              </a:rPr>
              <a:t>Slip and </a:t>
            </a:r>
            <a:r>
              <a:rPr lang="en-US" dirty="0" err="1" smtClean="0">
                <a:hlinkClick r:id="rId7"/>
              </a:rPr>
              <a:t>stoss</a:t>
            </a:r>
            <a:r>
              <a:rPr lang="en-US" dirty="0" smtClean="0">
                <a:hlinkClick r:id="rId7"/>
              </a:rPr>
              <a:t> faces</a:t>
            </a:r>
            <a:r>
              <a:rPr lang="en-US" dirty="0" smtClean="0"/>
              <a:t> change identity frequently. </a:t>
            </a:r>
          </a:p>
          <a:p>
            <a:pPr lvl="1"/>
            <a:r>
              <a:rPr lang="en-US" dirty="0" smtClean="0"/>
              <a:t>Saturn's moon </a:t>
            </a:r>
            <a:r>
              <a:rPr lang="en-US" dirty="0" smtClean="0">
                <a:hlinkClick r:id="rId8"/>
              </a:rPr>
              <a:t>Titan</a:t>
            </a:r>
            <a:r>
              <a:rPr lang="en-US" dirty="0" smtClean="0"/>
              <a:t> is the Solar System's "longitudinal dune central."</a:t>
            </a:r>
            <a:br>
              <a:rPr lang="en-US" dirty="0" smtClean="0"/>
            </a:br>
            <a:endParaRPr lang="en-US" dirty="0" smtClean="0"/>
          </a:p>
          <a:p>
            <a:r>
              <a:rPr lang="en-US" sz="1200" b="0" u="none" strike="noStrike" kern="1200" dirty="0" smtClean="0">
                <a:solidFill>
                  <a:schemeClr val="tx1"/>
                </a:solidFill>
                <a:effectLst/>
                <a:latin typeface="+mn-lt"/>
                <a:ea typeface="+mn-ea"/>
                <a:cs typeface="+mn-cs"/>
              </a:rPr>
              <a:t>http://www.geol.umd.edu/~jmerck/geol100/lectures/34.html</a:t>
            </a:r>
          </a:p>
          <a:p>
            <a:endParaRPr lang="en-US" sz="1200" u="none" strike="noStrike" kern="1200" dirty="0" smtClean="0">
              <a:solidFill>
                <a:schemeClr val="tx1"/>
              </a:solidFill>
              <a:effectLst/>
              <a:latin typeface="+mn-lt"/>
              <a:ea typeface="+mn-ea"/>
              <a:cs typeface="+mn-cs"/>
            </a:endParaRPr>
          </a:p>
          <a:p>
            <a:r>
              <a:rPr lang="en-US" sz="1200" u="none" strike="noStrike" kern="1200" dirty="0" smtClean="0">
                <a:solidFill>
                  <a:schemeClr val="tx1"/>
                </a:solidFill>
                <a:effectLst/>
                <a:latin typeface="+mn-lt"/>
                <a:ea typeface="+mn-ea"/>
                <a:cs typeface="+mn-cs"/>
              </a:rPr>
              <a:t>A parabolic dune is similar in shape to a </a:t>
            </a:r>
            <a:r>
              <a:rPr lang="en-US" sz="1200" u="none" strike="noStrike" kern="1200" dirty="0" err="1" smtClean="0">
                <a:solidFill>
                  <a:schemeClr val="tx1"/>
                </a:solidFill>
                <a:effectLst/>
                <a:latin typeface="+mn-lt"/>
                <a:ea typeface="+mn-ea"/>
                <a:cs typeface="+mn-cs"/>
              </a:rPr>
              <a:t>barchan</a:t>
            </a:r>
            <a:r>
              <a:rPr lang="en-US" sz="1200" u="none" strike="noStrike" kern="1200" dirty="0" smtClean="0">
                <a:solidFill>
                  <a:schemeClr val="tx1"/>
                </a:solidFill>
                <a:effectLst/>
                <a:latin typeface="+mn-lt"/>
                <a:ea typeface="+mn-ea"/>
                <a:cs typeface="+mn-cs"/>
              </a:rPr>
              <a:t>, but its tips point into the wind. Its formation is also influenced by the presence of some type of obstruction, such as a plant or a rock. Just the opposite of a </a:t>
            </a:r>
            <a:r>
              <a:rPr lang="en-US" sz="1200" u="none" strike="noStrike" kern="1200" dirty="0" err="1" smtClean="0">
                <a:solidFill>
                  <a:schemeClr val="tx1"/>
                </a:solidFill>
                <a:effectLst/>
                <a:latin typeface="+mn-lt"/>
                <a:ea typeface="+mn-ea"/>
                <a:cs typeface="+mn-cs"/>
              </a:rPr>
              <a:t>barchan</a:t>
            </a:r>
            <a:r>
              <a:rPr lang="en-US" sz="1200" u="none" strike="noStrike" kern="1200" dirty="0" smtClean="0">
                <a:solidFill>
                  <a:schemeClr val="tx1"/>
                </a:solidFill>
                <a:effectLst/>
                <a:latin typeface="+mn-lt"/>
                <a:ea typeface="+mn-ea"/>
                <a:cs typeface="+mn-cs"/>
              </a:rPr>
              <a:t>, a parabolic is anchored at its tips by the obstruction, which acts to block the wind, while its main body migrates with the wind, forming a depression between the tips. Because of this formation, parabolic dunes are also known as blowout dunes. </a:t>
            </a:r>
          </a:p>
          <a:p>
            <a:r>
              <a:rPr lang="en-US" sz="1200" u="none" strike="noStrike" kern="1200" dirty="0" smtClean="0">
                <a:solidFill>
                  <a:schemeClr val="tx1"/>
                </a:solidFill>
                <a:effectLst/>
                <a:latin typeface="+mn-lt"/>
                <a:ea typeface="+mn-ea"/>
                <a:cs typeface="+mn-cs"/>
              </a:rPr>
              <a:t>A linear, or longitudinal, dune is one that forms where sand is abundant and cross winds converge, often along seacoasts where the winds from the sea and winds from the land meet and push the sand into long lines. These high, parallel dunes can be quite large: Scientists have recorded linear dunes reaching 655 feet (200 meters) in height and 62 miles (103 kilometers) in length. The crests or summits of linear dunes are often straight or slightly wavy. </a:t>
            </a:r>
          </a:p>
          <a:p>
            <a:r>
              <a:rPr lang="en-US" sz="1200" u="none" strike="noStrike" kern="1200" dirty="0" smtClean="0">
                <a:solidFill>
                  <a:schemeClr val="tx1"/>
                </a:solidFill>
                <a:effectLst/>
                <a:latin typeface="+mn-lt"/>
                <a:ea typeface="+mn-ea"/>
                <a:cs typeface="+mn-cs"/>
              </a:rPr>
              <a:t>A transverse dune also forms where sand supply is great. This dune is a ridge of sand that forms perpendicular to the direction of the wind. The slip face of a transverse dune is often very steep. A group of transverse dunes resembles sand ripples on a large scale.</a:t>
            </a:r>
          </a:p>
          <a:p>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Read more: </a:t>
            </a:r>
            <a:r>
              <a:rPr lang="en-US" sz="1200" u="none" strike="noStrike" kern="1200" dirty="0" smtClean="0">
                <a:solidFill>
                  <a:schemeClr val="tx1"/>
                </a:solidFill>
                <a:effectLst/>
                <a:latin typeface="+mn-lt"/>
                <a:ea typeface="+mn-ea"/>
                <a:cs typeface="+mn-cs"/>
                <a:hlinkClick r:id="rId9"/>
              </a:rPr>
              <a:t>http://www.scienceclarified.com/landforms/Basins-to-Dunes/Dune-and-Other-Desert-Features.html#ixzz2BbZI27vT</a:t>
            </a:r>
            <a:endParaRPr lang="en-US" dirty="0"/>
          </a:p>
        </p:txBody>
      </p:sp>
      <p:sp>
        <p:nvSpPr>
          <p:cNvPr id="4" name="Slide Number Placeholder 3"/>
          <p:cNvSpPr>
            <a:spLocks noGrp="1"/>
          </p:cNvSpPr>
          <p:nvPr>
            <p:ph type="sldNum" sz="quarter" idx="10"/>
          </p:nvPr>
        </p:nvSpPr>
        <p:spPr/>
        <p:txBody>
          <a:bodyPr/>
          <a:lstStyle/>
          <a:p>
            <a:fld id="{5BF5B20B-22E7-45B2-B043-F42314E3F83B}" type="slidenum">
              <a:rPr lang="en-US" smtClean="0"/>
              <a:t>3</a:t>
            </a:fld>
            <a:endParaRPr lang="en-US"/>
          </a:p>
        </p:txBody>
      </p:sp>
    </p:spTree>
    <p:extLst>
      <p:ext uri="{BB962C8B-B14F-4D97-AF65-F5344CB8AC3E}">
        <p14:creationId xmlns:p14="http://schemas.microsoft.com/office/powerpoint/2010/main" val="2959199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Semi-arid,</a:t>
            </a:r>
            <a:r>
              <a:rPr lang="en-US" baseline="0" dirty="0" smtClean="0"/>
              <a:t> mid latitude steppe</a:t>
            </a:r>
          </a:p>
          <a:p>
            <a:pPr marL="171450" indent="-171450">
              <a:buFont typeface="Arial" pitchFamily="34" charset="0"/>
              <a:buChar char="•"/>
            </a:pPr>
            <a:r>
              <a:rPr lang="en-US" baseline="0" dirty="0" smtClean="0"/>
              <a:t>mean temp 7.2 </a:t>
            </a:r>
            <a:r>
              <a:rPr lang="en-US" baseline="0" dirty="0" err="1" smtClean="0"/>
              <a:t>deg</a:t>
            </a:r>
            <a:r>
              <a:rPr lang="en-US" baseline="0" dirty="0" smtClean="0"/>
              <a:t> C (~45 </a:t>
            </a:r>
            <a:r>
              <a:rPr lang="en-US" baseline="0" dirty="0" err="1" smtClean="0"/>
              <a:t>deg</a:t>
            </a:r>
            <a:r>
              <a:rPr lang="en-US" baseline="0" dirty="0" smtClean="0"/>
              <a:t> F)</a:t>
            </a:r>
          </a:p>
          <a:p>
            <a:pPr marL="171450" indent="-171450">
              <a:buFont typeface="Arial" pitchFamily="34" charset="0"/>
              <a:buChar char="•"/>
            </a:pPr>
            <a:r>
              <a:rPr lang="en-US" baseline="0" dirty="0" smtClean="0"/>
              <a:t>Summer winds from the southwest 7.6 m/s (17 mph)</a:t>
            </a:r>
          </a:p>
          <a:p>
            <a:pPr marL="171450" indent="-171450">
              <a:buFont typeface="Arial" pitchFamily="34" charset="0"/>
              <a:buChar char="•"/>
            </a:pPr>
            <a:r>
              <a:rPr lang="en-US" baseline="0" dirty="0" smtClean="0"/>
              <a:t>Winter winds from the west-northwest 7.1 m/s (16 mph)</a:t>
            </a:r>
          </a:p>
        </p:txBody>
      </p:sp>
      <p:sp>
        <p:nvSpPr>
          <p:cNvPr id="4" name="Slide Number Placeholder 3"/>
          <p:cNvSpPr>
            <a:spLocks noGrp="1"/>
          </p:cNvSpPr>
          <p:nvPr>
            <p:ph type="sldNum" sz="quarter" idx="10"/>
          </p:nvPr>
        </p:nvSpPr>
        <p:spPr/>
        <p:txBody>
          <a:bodyPr/>
          <a:lstStyle/>
          <a:p>
            <a:fld id="{5BF5B20B-22E7-45B2-B043-F42314E3F83B}" type="slidenum">
              <a:rPr lang="en-US" smtClean="0"/>
              <a:t>4</a:t>
            </a:fld>
            <a:endParaRPr lang="en-US"/>
          </a:p>
        </p:txBody>
      </p:sp>
    </p:spTree>
    <p:extLst>
      <p:ext uri="{BB962C8B-B14F-4D97-AF65-F5344CB8AC3E}">
        <p14:creationId xmlns:p14="http://schemas.microsoft.com/office/powerpoint/2010/main" val="3378929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5B20B-22E7-45B2-B043-F42314E3F83B}" type="slidenum">
              <a:rPr lang="en-US" smtClean="0"/>
              <a:t>5</a:t>
            </a:fld>
            <a:endParaRPr lang="en-US"/>
          </a:p>
        </p:txBody>
      </p:sp>
    </p:spTree>
    <p:extLst>
      <p:ext uri="{BB962C8B-B14F-4D97-AF65-F5344CB8AC3E}">
        <p14:creationId xmlns:p14="http://schemas.microsoft.com/office/powerpoint/2010/main" val="3482374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5B20B-22E7-45B2-B043-F42314E3F83B}" type="slidenum">
              <a:rPr lang="en-US" smtClean="0"/>
              <a:t>6</a:t>
            </a:fld>
            <a:endParaRPr lang="en-US"/>
          </a:p>
        </p:txBody>
      </p:sp>
    </p:spTree>
    <p:extLst>
      <p:ext uri="{BB962C8B-B14F-4D97-AF65-F5344CB8AC3E}">
        <p14:creationId xmlns:p14="http://schemas.microsoft.com/office/powerpoint/2010/main" val="2481039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Complex transverse</a:t>
            </a:r>
            <a:r>
              <a:rPr lang="en-US" baseline="0" dirty="0" smtClean="0"/>
              <a:t> dunes, compound parabolic dunes on the west, linear dunes on the southeast - </a:t>
            </a:r>
            <a:r>
              <a:rPr lang="en-US" baseline="0" dirty="0" err="1" smtClean="0"/>
              <a:t>Loope</a:t>
            </a:r>
            <a:endParaRPr lang="en-US" dirty="0"/>
          </a:p>
        </p:txBody>
      </p:sp>
      <p:sp>
        <p:nvSpPr>
          <p:cNvPr id="4" name="Slide Number Placeholder 3"/>
          <p:cNvSpPr>
            <a:spLocks noGrp="1"/>
          </p:cNvSpPr>
          <p:nvPr>
            <p:ph type="sldNum" sz="quarter" idx="10"/>
          </p:nvPr>
        </p:nvSpPr>
        <p:spPr/>
        <p:txBody>
          <a:bodyPr/>
          <a:lstStyle/>
          <a:p>
            <a:fld id="{5BF5B20B-22E7-45B2-B043-F42314E3F83B}" type="slidenum">
              <a:rPr lang="en-US" smtClean="0"/>
              <a:t>7</a:t>
            </a:fld>
            <a:endParaRPr lang="en-US"/>
          </a:p>
        </p:txBody>
      </p:sp>
    </p:spTree>
    <p:extLst>
      <p:ext uri="{BB962C8B-B14F-4D97-AF65-F5344CB8AC3E}">
        <p14:creationId xmlns:p14="http://schemas.microsoft.com/office/powerpoint/2010/main" val="2183962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5B20B-22E7-45B2-B043-F42314E3F83B}" type="slidenum">
              <a:rPr lang="en-US" smtClean="0"/>
              <a:t>8</a:t>
            </a:fld>
            <a:endParaRPr lang="en-US"/>
          </a:p>
        </p:txBody>
      </p:sp>
    </p:spTree>
    <p:extLst>
      <p:ext uri="{BB962C8B-B14F-4D97-AF65-F5344CB8AC3E}">
        <p14:creationId xmlns:p14="http://schemas.microsoft.com/office/powerpoint/2010/main" val="3589211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5B20B-22E7-45B2-B043-F42314E3F83B}" type="slidenum">
              <a:rPr lang="en-US" smtClean="0"/>
              <a:t>9</a:t>
            </a:fld>
            <a:endParaRPr lang="en-US"/>
          </a:p>
        </p:txBody>
      </p:sp>
    </p:spTree>
    <p:extLst>
      <p:ext uri="{BB962C8B-B14F-4D97-AF65-F5344CB8AC3E}">
        <p14:creationId xmlns:p14="http://schemas.microsoft.com/office/powerpoint/2010/main" val="1344229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9581AC5-647F-4A65-9622-A2EBE4FA07C8}" type="datetimeFigureOut">
              <a:rPr lang="en-US" smtClean="0"/>
              <a:t>11/8/2012</a:t>
            </a:fld>
            <a:endParaRPr lang="en-US"/>
          </a:p>
        </p:txBody>
      </p:sp>
      <p:sp>
        <p:nvSpPr>
          <p:cNvPr id="8" name="Slide Number Placeholder 7"/>
          <p:cNvSpPr>
            <a:spLocks noGrp="1"/>
          </p:cNvSpPr>
          <p:nvPr>
            <p:ph type="sldNum" sz="quarter" idx="11"/>
          </p:nvPr>
        </p:nvSpPr>
        <p:spPr/>
        <p:txBody>
          <a:bodyPr/>
          <a:lstStyle/>
          <a:p>
            <a:fld id="{7BC336D0-A209-4985-BB1B-E5A6CE26F1C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81AC5-647F-4A65-9622-A2EBE4FA07C8}" type="datetimeFigureOut">
              <a:rPr lang="en-US" smtClean="0"/>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C336D0-A209-4985-BB1B-E5A6CE26F1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81AC5-647F-4A65-9622-A2EBE4FA07C8}" type="datetimeFigureOut">
              <a:rPr lang="en-US" smtClean="0"/>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C336D0-A209-4985-BB1B-E5A6CE26F1C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581AC5-647F-4A65-9622-A2EBE4FA07C8}" type="datetimeFigureOut">
              <a:rPr lang="en-US" smtClean="0"/>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C336D0-A209-4985-BB1B-E5A6CE26F1C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81AC5-647F-4A65-9622-A2EBE4FA07C8}" type="datetimeFigureOut">
              <a:rPr lang="en-US" smtClean="0"/>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C336D0-A209-4985-BB1B-E5A6CE26F1C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9581AC5-647F-4A65-9622-A2EBE4FA07C8}" type="datetimeFigureOut">
              <a:rPr lang="en-US" smtClean="0"/>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C336D0-A209-4985-BB1B-E5A6CE26F1C8}"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9581AC5-647F-4A65-9622-A2EBE4FA07C8}" type="datetimeFigureOut">
              <a:rPr lang="en-US" smtClean="0"/>
              <a:t>11/8/2012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C336D0-A209-4985-BB1B-E5A6CE26F1C8}"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581AC5-647F-4A65-9622-A2EBE4FA07C8}" type="datetimeFigureOut">
              <a:rPr lang="en-US" smtClean="0"/>
              <a:t>11/8/2012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C336D0-A209-4985-BB1B-E5A6CE26F1C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81AC5-647F-4A65-9622-A2EBE4FA07C8}" type="datetimeFigureOut">
              <a:rPr lang="en-US" smtClean="0"/>
              <a:t>11/8/2012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336D0-A209-4985-BB1B-E5A6CE26F1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81AC5-647F-4A65-9622-A2EBE4FA07C8}" type="datetimeFigureOut">
              <a:rPr lang="en-US" smtClean="0"/>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C336D0-A209-4985-BB1B-E5A6CE26F1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81AC5-647F-4A65-9622-A2EBE4FA07C8}" type="datetimeFigureOut">
              <a:rPr lang="en-US" smtClean="0"/>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C336D0-A209-4985-BB1B-E5A6CE26F1C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99581AC5-647F-4A65-9622-A2EBE4FA07C8}" type="datetimeFigureOut">
              <a:rPr lang="en-US" smtClean="0"/>
              <a:t>11/8/2012</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7BC336D0-A209-4985-BB1B-E5A6CE26F1C8}"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Holocene climate in the Great Plains (as observed in dune chronology)</a:t>
            </a:r>
            <a:endParaRPr lang="en-US" dirty="0"/>
          </a:p>
        </p:txBody>
      </p:sp>
      <p:sp>
        <p:nvSpPr>
          <p:cNvPr id="3" name="Subtitle 2"/>
          <p:cNvSpPr>
            <a:spLocks noGrp="1"/>
          </p:cNvSpPr>
          <p:nvPr>
            <p:ph type="subTitle" idx="1"/>
          </p:nvPr>
        </p:nvSpPr>
        <p:spPr/>
        <p:txBody>
          <a:bodyPr/>
          <a:lstStyle/>
          <a:p>
            <a:r>
              <a:rPr lang="en-US" dirty="0" smtClean="0"/>
              <a:t>Presenter: Erin Dunbar</a:t>
            </a:r>
          </a:p>
          <a:p>
            <a:r>
              <a:rPr lang="en-US" dirty="0" smtClean="0"/>
              <a:t>Assistant: Liz Westby</a:t>
            </a:r>
          </a:p>
          <a:p>
            <a:endParaRPr lang="en-US" dirty="0"/>
          </a:p>
        </p:txBody>
      </p:sp>
    </p:spTree>
    <p:extLst>
      <p:ext uri="{BB962C8B-B14F-4D97-AF65-F5344CB8AC3E}">
        <p14:creationId xmlns:p14="http://schemas.microsoft.com/office/powerpoint/2010/main" val="1072455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154097"/>
          </a:xfrm>
        </p:spPr>
        <p:txBody>
          <a:bodyPr/>
          <a:lstStyle/>
          <a:p>
            <a:r>
              <a:rPr lang="en-US" dirty="0" smtClean="0"/>
              <a:t>Vegetation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981200"/>
            <a:ext cx="1457325" cy="2552700"/>
          </a:xfrm>
        </p:spPr>
      </p:pic>
      <p:sp>
        <p:nvSpPr>
          <p:cNvPr id="5" name="TextBox 4"/>
          <p:cNvSpPr txBox="1"/>
          <p:nvPr/>
        </p:nvSpPr>
        <p:spPr>
          <a:xfrm>
            <a:off x="914400" y="4800600"/>
            <a:ext cx="1948354" cy="553998"/>
          </a:xfrm>
          <a:prstGeom prst="rect">
            <a:avLst/>
          </a:prstGeom>
          <a:noFill/>
        </p:spPr>
        <p:txBody>
          <a:bodyPr wrap="none" rtlCol="0">
            <a:spAutoFit/>
          </a:bodyPr>
          <a:lstStyle/>
          <a:p>
            <a:r>
              <a:rPr lang="en-US" dirty="0" err="1" smtClean="0"/>
              <a:t>Grama</a:t>
            </a:r>
            <a:r>
              <a:rPr lang="en-US" dirty="0" smtClean="0"/>
              <a:t> Grass</a:t>
            </a:r>
          </a:p>
          <a:p>
            <a:r>
              <a:rPr lang="en-US" sz="1200" dirty="0" smtClean="0"/>
              <a:t>Blueplanetbiomes.org, 2012</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2209800"/>
            <a:ext cx="2438400" cy="1828800"/>
          </a:xfrm>
          <a:prstGeom prst="rect">
            <a:avLst/>
          </a:prstGeom>
        </p:spPr>
      </p:pic>
      <p:sp>
        <p:nvSpPr>
          <p:cNvPr id="7" name="TextBox 6"/>
          <p:cNvSpPr txBox="1"/>
          <p:nvPr/>
        </p:nvSpPr>
        <p:spPr>
          <a:xfrm>
            <a:off x="3200400" y="4206240"/>
            <a:ext cx="1402243" cy="553998"/>
          </a:xfrm>
          <a:prstGeom prst="rect">
            <a:avLst/>
          </a:prstGeom>
          <a:noFill/>
        </p:spPr>
        <p:txBody>
          <a:bodyPr wrap="none" rtlCol="0">
            <a:spAutoFit/>
          </a:bodyPr>
          <a:lstStyle/>
          <a:p>
            <a:r>
              <a:rPr lang="en-US" dirty="0" smtClean="0"/>
              <a:t>Wheat Grass</a:t>
            </a:r>
          </a:p>
          <a:p>
            <a:r>
              <a:rPr lang="en-US" sz="1200" dirty="0" smtClean="0"/>
              <a:t>Lakehuron.ca, 2012</a:t>
            </a:r>
            <a:endParaRPr lang="en-US" sz="12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2209800"/>
            <a:ext cx="2286000" cy="2000250"/>
          </a:xfrm>
          <a:prstGeom prst="rect">
            <a:avLst/>
          </a:prstGeom>
        </p:spPr>
      </p:pic>
      <p:sp>
        <p:nvSpPr>
          <p:cNvPr id="9" name="TextBox 8"/>
          <p:cNvSpPr txBox="1"/>
          <p:nvPr/>
        </p:nvSpPr>
        <p:spPr>
          <a:xfrm>
            <a:off x="6324600" y="4246602"/>
            <a:ext cx="1950086" cy="553998"/>
          </a:xfrm>
          <a:prstGeom prst="rect">
            <a:avLst/>
          </a:prstGeom>
          <a:noFill/>
        </p:spPr>
        <p:txBody>
          <a:bodyPr wrap="none" rtlCol="0">
            <a:spAutoFit/>
          </a:bodyPr>
          <a:lstStyle/>
          <a:p>
            <a:r>
              <a:rPr lang="en-US" dirty="0" smtClean="0"/>
              <a:t>Artemisia (various)</a:t>
            </a:r>
          </a:p>
          <a:p>
            <a:r>
              <a:rPr lang="en-US" sz="1200" dirty="0" smtClean="0"/>
              <a:t>Discoverlife.com, 2012</a:t>
            </a:r>
            <a:endParaRPr lang="en-US" sz="1200" dirty="0"/>
          </a:p>
        </p:txBody>
      </p:sp>
    </p:spTree>
    <p:extLst>
      <p:ext uri="{BB962C8B-B14F-4D97-AF65-F5344CB8AC3E}">
        <p14:creationId xmlns:p14="http://schemas.microsoft.com/office/powerpoint/2010/main" val="814184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14400" y="228600"/>
            <a:ext cx="7315200" cy="987552"/>
          </a:xfrm>
        </p:spPr>
        <p:txBody>
          <a:bodyPr/>
          <a:lstStyle/>
          <a:p>
            <a:r>
              <a:rPr lang="en-US" dirty="0" smtClean="0"/>
              <a:t>Soil Formation</a:t>
            </a:r>
            <a:endParaRPr lang="en-US" dirty="0"/>
          </a:p>
        </p:txBody>
      </p:sp>
      <p:sp>
        <p:nvSpPr>
          <p:cNvPr id="2" name="Content Placeholder 1"/>
          <p:cNvSpPr>
            <a:spLocks noGrp="1"/>
          </p:cNvSpPr>
          <p:nvPr>
            <p:ph idx="1"/>
          </p:nvPr>
        </p:nvSpPr>
        <p:spPr>
          <a:xfrm>
            <a:off x="914400" y="1524001"/>
            <a:ext cx="7315200" cy="4785360"/>
          </a:xfrm>
        </p:spPr>
        <p:txBody>
          <a:bodyPr/>
          <a:lstStyle/>
          <a:p>
            <a:r>
              <a:rPr lang="en-US" dirty="0" err="1" smtClean="0"/>
              <a:t>Haplargid</a:t>
            </a:r>
            <a:r>
              <a:rPr lang="en-US" dirty="0" smtClean="0"/>
              <a:t> (</a:t>
            </a:r>
            <a:r>
              <a:rPr lang="en-US" dirty="0" err="1" smtClean="0"/>
              <a:t>Halfen</a:t>
            </a:r>
            <a:r>
              <a:rPr lang="en-US" dirty="0" smtClean="0"/>
              <a:t>, 2010)</a:t>
            </a:r>
          </a:p>
          <a:p>
            <a:endParaRPr lang="en-US" dirty="0" smtClean="0"/>
          </a:p>
          <a:p>
            <a:r>
              <a:rPr lang="en-US" dirty="0" smtClean="0"/>
              <a:t>Arid Climate Soil</a:t>
            </a:r>
          </a:p>
          <a:p>
            <a:pPr lvl="1"/>
            <a:r>
              <a:rPr lang="en-US" dirty="0" smtClean="0"/>
              <a:t>Soils is moist less than 90 days a year, when temperature is above 8⁰ C</a:t>
            </a:r>
          </a:p>
          <a:p>
            <a:pPr lvl="1"/>
            <a:r>
              <a:rPr lang="en-US" dirty="0" smtClean="0"/>
              <a:t>Soil is dry more than half of the time, cumulatively, when the temperature is above 5⁰ C</a:t>
            </a:r>
          </a:p>
          <a:p>
            <a:pPr lvl="1"/>
            <a:endParaRPr lang="en-US" dirty="0"/>
          </a:p>
          <a:p>
            <a:r>
              <a:rPr lang="en-US" dirty="0" err="1" smtClean="0"/>
              <a:t>Argillic</a:t>
            </a:r>
            <a:r>
              <a:rPr lang="en-US" dirty="0" smtClean="0"/>
              <a:t> Horizon</a:t>
            </a:r>
          </a:p>
          <a:p>
            <a:pPr lvl="1"/>
            <a:r>
              <a:rPr lang="en-US" dirty="0" smtClean="0"/>
              <a:t>Presence of clays</a:t>
            </a:r>
          </a:p>
          <a:p>
            <a:pPr lvl="1"/>
            <a:r>
              <a:rPr lang="en-US" dirty="0" smtClean="0"/>
              <a:t>Greater than parent material</a:t>
            </a:r>
          </a:p>
          <a:p>
            <a:pPr lvl="1"/>
            <a:endParaRPr lang="en-US" dirty="0"/>
          </a:p>
          <a:p>
            <a:r>
              <a:rPr lang="en-US" dirty="0" err="1" smtClean="0"/>
              <a:t>Haplo</a:t>
            </a:r>
            <a:r>
              <a:rPr lang="en-US" dirty="0" smtClean="0"/>
              <a:t>-</a:t>
            </a:r>
          </a:p>
          <a:p>
            <a:pPr lvl="1"/>
            <a:r>
              <a:rPr lang="en-US" dirty="0" smtClean="0"/>
              <a:t>Minimum horizon development</a:t>
            </a:r>
            <a:endParaRPr lang="en-US" dirty="0"/>
          </a:p>
        </p:txBody>
      </p:sp>
    </p:spTree>
    <p:extLst>
      <p:ext uri="{BB962C8B-B14F-4D97-AF65-F5344CB8AC3E}">
        <p14:creationId xmlns:p14="http://schemas.microsoft.com/office/powerpoint/2010/main" val="25697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14400" y="228600"/>
            <a:ext cx="7315200" cy="987552"/>
          </a:xfrm>
        </p:spPr>
        <p:txBody>
          <a:bodyPr/>
          <a:lstStyle/>
          <a:p>
            <a:r>
              <a:rPr lang="en-US" dirty="0" smtClean="0"/>
              <a:t>Dating Methods</a:t>
            </a:r>
            <a:endParaRPr lang="en-US" dirty="0"/>
          </a:p>
        </p:txBody>
      </p:sp>
      <p:sp>
        <p:nvSpPr>
          <p:cNvPr id="2" name="Content Placeholder 1"/>
          <p:cNvSpPr>
            <a:spLocks noGrp="1"/>
          </p:cNvSpPr>
          <p:nvPr>
            <p:ph idx="1"/>
          </p:nvPr>
        </p:nvSpPr>
        <p:spPr>
          <a:xfrm>
            <a:off x="914400" y="1828799"/>
            <a:ext cx="7315200" cy="4480561"/>
          </a:xfrm>
        </p:spPr>
        <p:txBody>
          <a:bodyPr>
            <a:normAutofit/>
          </a:bodyPr>
          <a:lstStyle/>
          <a:p>
            <a:r>
              <a:rPr lang="en-US" sz="2400" baseline="30000" dirty="0" smtClean="0"/>
              <a:t>14</a:t>
            </a:r>
            <a:r>
              <a:rPr lang="en-US" sz="2400" dirty="0" smtClean="0"/>
              <a:t>C dating of soil</a:t>
            </a:r>
          </a:p>
          <a:p>
            <a:pPr lvl="1"/>
            <a:r>
              <a:rPr lang="en-US" sz="2000" dirty="0" smtClean="0"/>
              <a:t>Organic matter</a:t>
            </a:r>
          </a:p>
          <a:p>
            <a:pPr lvl="1"/>
            <a:r>
              <a:rPr lang="en-US" sz="2000" dirty="0" smtClean="0"/>
              <a:t>Charcoal</a:t>
            </a:r>
          </a:p>
          <a:p>
            <a:pPr lvl="1"/>
            <a:r>
              <a:rPr lang="en-US" sz="2000" dirty="0" smtClean="0"/>
              <a:t>Removed roots and </a:t>
            </a:r>
            <a:r>
              <a:rPr lang="en-US" sz="2000" dirty="0" err="1" smtClean="0"/>
              <a:t>humic</a:t>
            </a:r>
            <a:r>
              <a:rPr lang="en-US" sz="2000" dirty="0" smtClean="0"/>
              <a:t> acids</a:t>
            </a:r>
          </a:p>
          <a:p>
            <a:pPr lvl="1"/>
            <a:endParaRPr lang="en-US" sz="2000" dirty="0"/>
          </a:p>
          <a:p>
            <a:pPr lvl="1"/>
            <a:endParaRPr lang="en-US" sz="2000" dirty="0"/>
          </a:p>
          <a:p>
            <a:r>
              <a:rPr lang="en-US" sz="2400" dirty="0" smtClean="0"/>
              <a:t>Optically stimulated luminescence (OSL)</a:t>
            </a:r>
          </a:p>
          <a:p>
            <a:pPr lvl="1"/>
            <a:r>
              <a:rPr lang="en-US" sz="2000" dirty="0" smtClean="0"/>
              <a:t>Dating the sediments in the dune deposits</a:t>
            </a:r>
          </a:p>
          <a:p>
            <a:pPr lvl="1"/>
            <a:r>
              <a:rPr lang="en-US" sz="2000" dirty="0" smtClean="0"/>
              <a:t>Estimation of burial time</a:t>
            </a:r>
            <a:endParaRPr lang="en-US" sz="2000" dirty="0"/>
          </a:p>
        </p:txBody>
      </p:sp>
    </p:spTree>
    <p:extLst>
      <p:ext uri="{BB962C8B-B14F-4D97-AF65-F5344CB8AC3E}">
        <p14:creationId xmlns:p14="http://schemas.microsoft.com/office/powerpoint/2010/main" val="3134137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14400" y="228600"/>
            <a:ext cx="7315200" cy="987552"/>
          </a:xfrm>
        </p:spPr>
        <p:txBody>
          <a:bodyPr/>
          <a:lstStyle/>
          <a:p>
            <a:r>
              <a:rPr lang="en-US" dirty="0" smtClean="0"/>
              <a:t>Casper Dune Field Cores</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219200"/>
            <a:ext cx="8001000" cy="5492789"/>
          </a:xfrm>
        </p:spPr>
      </p:pic>
    </p:spTree>
    <p:extLst>
      <p:ext uri="{BB962C8B-B14F-4D97-AF65-F5344CB8AC3E}">
        <p14:creationId xmlns:p14="http://schemas.microsoft.com/office/powerpoint/2010/main" val="1432899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14400" y="228600"/>
            <a:ext cx="7315200" cy="987552"/>
          </a:xfrm>
        </p:spPr>
        <p:txBody>
          <a:bodyPr/>
          <a:lstStyle/>
          <a:p>
            <a:r>
              <a:rPr lang="en-US" dirty="0" smtClean="0"/>
              <a:t>Sand Hills Field Cores</a:t>
            </a:r>
            <a:endParaRPr lang="en-US" dirty="0"/>
          </a:p>
        </p:txBody>
      </p:sp>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8001000" cy="51473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3461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14400" y="228600"/>
            <a:ext cx="7315200" cy="987552"/>
          </a:xfrm>
        </p:spPr>
        <p:txBody>
          <a:bodyPr/>
          <a:lstStyle/>
          <a:p>
            <a:r>
              <a:rPr lang="en-US" dirty="0" smtClean="0"/>
              <a:t>Casper Dune Field Results – </a:t>
            </a:r>
            <a:r>
              <a:rPr lang="en-US" baseline="30000" dirty="0" smtClean="0"/>
              <a:t>14</a:t>
            </a:r>
            <a:r>
              <a:rPr lang="en-US" dirty="0" smtClean="0"/>
              <a:t>C</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599" y="2057400"/>
            <a:ext cx="7884799" cy="3581400"/>
          </a:xfrm>
        </p:spPr>
      </p:pic>
    </p:spTree>
    <p:extLst>
      <p:ext uri="{BB962C8B-B14F-4D97-AF65-F5344CB8AC3E}">
        <p14:creationId xmlns:p14="http://schemas.microsoft.com/office/powerpoint/2010/main" val="3793147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14400" y="228600"/>
            <a:ext cx="7315200" cy="987552"/>
          </a:xfrm>
        </p:spPr>
        <p:txBody>
          <a:bodyPr/>
          <a:lstStyle/>
          <a:p>
            <a:r>
              <a:rPr lang="en-US" dirty="0" smtClean="0"/>
              <a:t>Casper Dune Field Results – OSL</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2057398"/>
            <a:ext cx="8001000" cy="4224131"/>
          </a:xfrm>
        </p:spPr>
      </p:pic>
    </p:spTree>
    <p:extLst>
      <p:ext uri="{BB962C8B-B14F-4D97-AF65-F5344CB8AC3E}">
        <p14:creationId xmlns:p14="http://schemas.microsoft.com/office/powerpoint/2010/main" val="679321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14400" y="228600"/>
            <a:ext cx="7315200" cy="987552"/>
          </a:xfrm>
        </p:spPr>
        <p:txBody>
          <a:bodyPr/>
          <a:lstStyle/>
          <a:p>
            <a:r>
              <a:rPr lang="en-US" dirty="0" smtClean="0"/>
              <a:t>Sand Hill Field Results</a:t>
            </a:r>
            <a:endParaRPr lang="en-US" dirty="0"/>
          </a:p>
        </p:txBody>
      </p:sp>
      <p:pic>
        <p:nvPicPr>
          <p:cNvPr id="5" name="Content Placeholder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40416" y="1405490"/>
            <a:ext cx="4493784" cy="52239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79154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14400" y="228600"/>
            <a:ext cx="7315200" cy="987552"/>
          </a:xfrm>
        </p:spPr>
        <p:txBody>
          <a:bodyPr/>
          <a:lstStyle/>
          <a:p>
            <a:r>
              <a:rPr lang="en-US" dirty="0" smtClean="0"/>
              <a:t>Great Plains Correlation</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524000"/>
            <a:ext cx="7126431" cy="4572000"/>
          </a:xfrm>
        </p:spPr>
      </p:pic>
    </p:spTree>
    <p:extLst>
      <p:ext uri="{BB962C8B-B14F-4D97-AF65-F5344CB8AC3E}">
        <p14:creationId xmlns:p14="http://schemas.microsoft.com/office/powerpoint/2010/main" val="972747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116348" y="1752600"/>
            <a:ext cx="3364992" cy="621792"/>
          </a:xfrm>
        </p:spPr>
        <p:txBody>
          <a:bodyPr/>
          <a:lstStyle/>
          <a:p>
            <a:r>
              <a:rPr lang="en-US" dirty="0" err="1" smtClean="0"/>
              <a:t>Haflen</a:t>
            </a:r>
            <a:endParaRPr lang="en-US" dirty="0"/>
          </a:p>
        </p:txBody>
      </p:sp>
      <p:sp>
        <p:nvSpPr>
          <p:cNvPr id="9" name="Text Placeholder 8"/>
          <p:cNvSpPr>
            <a:spLocks noGrp="1"/>
          </p:cNvSpPr>
          <p:nvPr>
            <p:ph type="body" sz="quarter" idx="3"/>
          </p:nvPr>
        </p:nvSpPr>
        <p:spPr>
          <a:xfrm>
            <a:off x="4885144" y="1752600"/>
            <a:ext cx="3362062" cy="621792"/>
          </a:xfrm>
        </p:spPr>
        <p:txBody>
          <a:bodyPr/>
          <a:lstStyle/>
          <a:p>
            <a:r>
              <a:rPr lang="en-US" dirty="0" smtClean="0"/>
              <a:t>Miao</a:t>
            </a:r>
            <a:endParaRPr lang="en-US" dirty="0"/>
          </a:p>
        </p:txBody>
      </p:sp>
      <p:sp>
        <p:nvSpPr>
          <p:cNvPr id="7" name="Title 6"/>
          <p:cNvSpPr>
            <a:spLocks noGrp="1"/>
          </p:cNvSpPr>
          <p:nvPr>
            <p:ph type="title"/>
          </p:nvPr>
        </p:nvSpPr>
        <p:spPr>
          <a:xfrm>
            <a:off x="914400" y="457200"/>
            <a:ext cx="7315200" cy="1154097"/>
          </a:xfrm>
        </p:spPr>
        <p:txBody>
          <a:bodyPr/>
          <a:lstStyle/>
          <a:p>
            <a:r>
              <a:rPr lang="en-US" dirty="0" smtClean="0"/>
              <a:t>Significant Dates</a:t>
            </a:r>
            <a:endParaRPr lang="en-US" dirty="0"/>
          </a:p>
        </p:txBody>
      </p:sp>
      <p:sp>
        <p:nvSpPr>
          <p:cNvPr id="10" name="Content Placeholder 9"/>
          <p:cNvSpPr>
            <a:spLocks noGrp="1"/>
          </p:cNvSpPr>
          <p:nvPr>
            <p:ph sz="quarter" idx="13"/>
          </p:nvPr>
        </p:nvSpPr>
        <p:spPr>
          <a:xfrm>
            <a:off x="914400" y="2514600"/>
            <a:ext cx="3566160" cy="3822192"/>
          </a:xfrm>
        </p:spPr>
        <p:txBody>
          <a:bodyPr>
            <a:normAutofit/>
          </a:bodyPr>
          <a:lstStyle/>
          <a:p>
            <a:r>
              <a:rPr lang="en-US" dirty="0" smtClean="0"/>
              <a:t>Active  10.0 – 6.2 </a:t>
            </a:r>
            <a:r>
              <a:rPr lang="en-US" dirty="0" err="1" smtClean="0"/>
              <a:t>ka</a:t>
            </a:r>
            <a:endParaRPr lang="en-US" dirty="0" smtClean="0"/>
          </a:p>
          <a:p>
            <a:pPr lvl="1"/>
            <a:r>
              <a:rPr lang="en-US" dirty="0" smtClean="0"/>
              <a:t>Active at 8.2 </a:t>
            </a:r>
            <a:r>
              <a:rPr lang="en-US" dirty="0" err="1" smtClean="0"/>
              <a:t>ka</a:t>
            </a:r>
            <a:endParaRPr lang="en-US" dirty="0" smtClean="0"/>
          </a:p>
          <a:p>
            <a:pPr lvl="1"/>
            <a:r>
              <a:rPr lang="en-US" dirty="0" smtClean="0"/>
              <a:t>Stable until 6.1-6.7 </a:t>
            </a:r>
            <a:r>
              <a:rPr lang="en-US" dirty="0" err="1" smtClean="0"/>
              <a:t>ka</a:t>
            </a:r>
            <a:endParaRPr lang="en-US" dirty="0" smtClean="0"/>
          </a:p>
          <a:p>
            <a:pPr lvl="1"/>
            <a:r>
              <a:rPr lang="en-US" dirty="0" smtClean="0"/>
              <a:t>Active in west 6.1 </a:t>
            </a:r>
            <a:r>
              <a:rPr lang="en-US" dirty="0" err="1" smtClean="0"/>
              <a:t>ka</a:t>
            </a:r>
            <a:endParaRPr lang="en-US" dirty="0" smtClean="0"/>
          </a:p>
          <a:p>
            <a:endParaRPr lang="en-US" dirty="0" smtClean="0"/>
          </a:p>
          <a:p>
            <a:r>
              <a:rPr lang="en-US" dirty="0" smtClean="0"/>
              <a:t>Active 4.2 – 4.1 </a:t>
            </a:r>
            <a:r>
              <a:rPr lang="en-US" dirty="0" err="1" smtClean="0"/>
              <a:t>ka</a:t>
            </a:r>
            <a:endParaRPr lang="en-US" dirty="0" smtClean="0"/>
          </a:p>
          <a:p>
            <a:endParaRPr lang="en-US" dirty="0"/>
          </a:p>
          <a:p>
            <a:r>
              <a:rPr lang="en-US" dirty="0" smtClean="0"/>
              <a:t>Active 1.0 – 0.4 </a:t>
            </a:r>
            <a:r>
              <a:rPr lang="en-US" dirty="0" err="1" smtClean="0"/>
              <a:t>ka</a:t>
            </a:r>
            <a:endParaRPr lang="en-US" dirty="0"/>
          </a:p>
        </p:txBody>
      </p:sp>
      <p:sp>
        <p:nvSpPr>
          <p:cNvPr id="11" name="Content Placeholder 10"/>
          <p:cNvSpPr>
            <a:spLocks noGrp="1"/>
          </p:cNvSpPr>
          <p:nvPr>
            <p:ph sz="quarter" idx="14"/>
          </p:nvPr>
        </p:nvSpPr>
        <p:spPr>
          <a:xfrm>
            <a:off x="4681727" y="2514600"/>
            <a:ext cx="3566160" cy="3822192"/>
          </a:xfrm>
        </p:spPr>
        <p:txBody>
          <a:bodyPr>
            <a:normAutofit lnSpcReduction="10000"/>
          </a:bodyPr>
          <a:lstStyle/>
          <a:p>
            <a:r>
              <a:rPr lang="en-US" dirty="0" smtClean="0"/>
              <a:t>Loess accumulation 9.4 – 6.5 </a:t>
            </a:r>
            <a:r>
              <a:rPr lang="en-US" dirty="0" err="1" smtClean="0"/>
              <a:t>ka</a:t>
            </a:r>
            <a:endParaRPr lang="en-US" dirty="0" smtClean="0"/>
          </a:p>
          <a:p>
            <a:r>
              <a:rPr lang="en-US" dirty="0" smtClean="0"/>
              <a:t>Max activity 3.8 </a:t>
            </a:r>
            <a:r>
              <a:rPr lang="en-US" dirty="0" err="1" smtClean="0"/>
              <a:t>ka</a:t>
            </a:r>
            <a:endParaRPr lang="en-US" dirty="0" smtClean="0"/>
          </a:p>
          <a:p>
            <a:r>
              <a:rPr lang="en-US" dirty="0" smtClean="0"/>
              <a:t>Max activity 2.5 </a:t>
            </a:r>
            <a:r>
              <a:rPr lang="en-US" dirty="0" err="1" smtClean="0"/>
              <a:t>ka</a:t>
            </a:r>
            <a:endParaRPr lang="en-US" dirty="0" smtClean="0"/>
          </a:p>
          <a:p>
            <a:r>
              <a:rPr lang="en-US" dirty="0" smtClean="0"/>
              <a:t>Max activity 0.7 </a:t>
            </a:r>
            <a:r>
              <a:rPr lang="en-US" dirty="0" err="1" smtClean="0"/>
              <a:t>ka</a:t>
            </a:r>
            <a:endParaRPr lang="en-US" dirty="0" smtClean="0"/>
          </a:p>
          <a:p>
            <a:endParaRPr lang="en-US" dirty="0"/>
          </a:p>
          <a:p>
            <a:r>
              <a:rPr lang="en-US" dirty="0" smtClean="0"/>
              <a:t>Dune activity 4.5 – 2.3 </a:t>
            </a:r>
            <a:r>
              <a:rPr lang="en-US" dirty="0" err="1" smtClean="0"/>
              <a:t>ka</a:t>
            </a:r>
            <a:r>
              <a:rPr lang="en-US" dirty="0" smtClean="0"/>
              <a:t> (drought)</a:t>
            </a:r>
          </a:p>
          <a:p>
            <a:endParaRPr lang="en-US" dirty="0"/>
          </a:p>
          <a:p>
            <a:r>
              <a:rPr lang="en-US" dirty="0" smtClean="0"/>
              <a:t>Last activity 1.0 – 0.7 </a:t>
            </a:r>
            <a:r>
              <a:rPr lang="en-US" dirty="0" err="1" smtClean="0"/>
              <a:t>ka</a:t>
            </a:r>
            <a:r>
              <a:rPr lang="en-US" dirty="0" smtClean="0"/>
              <a:t> (</a:t>
            </a:r>
            <a:r>
              <a:rPr lang="en-US" smtClean="0"/>
              <a:t>MCA drought)</a:t>
            </a:r>
            <a:endParaRPr lang="en-US" dirty="0"/>
          </a:p>
        </p:txBody>
      </p:sp>
    </p:spTree>
    <p:extLst>
      <p:ext uri="{BB962C8B-B14F-4D97-AF65-F5344CB8AC3E}">
        <p14:creationId xmlns:p14="http://schemas.microsoft.com/office/powerpoint/2010/main" val="1727055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5720" y="1481838"/>
            <a:ext cx="8540438" cy="4992871"/>
          </a:xfrm>
        </p:spPr>
      </p:pic>
      <p:sp>
        <p:nvSpPr>
          <p:cNvPr id="7" name="Title 6"/>
          <p:cNvSpPr>
            <a:spLocks noGrp="1"/>
          </p:cNvSpPr>
          <p:nvPr>
            <p:ph type="title"/>
          </p:nvPr>
        </p:nvSpPr>
        <p:spPr>
          <a:xfrm>
            <a:off x="914400" y="228601"/>
            <a:ext cx="7315200" cy="990600"/>
          </a:xfrm>
        </p:spPr>
        <p:txBody>
          <a:bodyPr/>
          <a:lstStyle/>
          <a:p>
            <a:r>
              <a:rPr lang="en-US" dirty="0" smtClean="0"/>
              <a:t>Drought Records</a:t>
            </a:r>
            <a:endParaRPr lang="en-US" dirty="0"/>
          </a:p>
        </p:txBody>
      </p:sp>
    </p:spTree>
    <p:extLst>
      <p:ext uri="{BB962C8B-B14F-4D97-AF65-F5344CB8AC3E}">
        <p14:creationId xmlns:p14="http://schemas.microsoft.com/office/powerpoint/2010/main" val="1150572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533400"/>
            <a:ext cx="7315200" cy="1154097"/>
          </a:xfrm>
        </p:spPr>
        <p:txBody>
          <a:bodyPr/>
          <a:lstStyle/>
          <a:p>
            <a:r>
              <a:rPr lang="en-US" dirty="0" smtClean="0"/>
              <a:t>References</a:t>
            </a:r>
            <a:endParaRPr lang="en-US" dirty="0"/>
          </a:p>
        </p:txBody>
      </p:sp>
      <p:sp>
        <p:nvSpPr>
          <p:cNvPr id="6" name="Content Placeholder 5"/>
          <p:cNvSpPr>
            <a:spLocks noGrp="1"/>
          </p:cNvSpPr>
          <p:nvPr>
            <p:ph idx="1"/>
          </p:nvPr>
        </p:nvSpPr>
        <p:spPr>
          <a:xfrm>
            <a:off x="914400" y="1828801"/>
            <a:ext cx="7315200" cy="4480560"/>
          </a:xfrm>
        </p:spPr>
        <p:txBody>
          <a:bodyPr/>
          <a:lstStyle/>
          <a:p>
            <a:r>
              <a:rPr lang="en-US" dirty="0" err="1" smtClean="0"/>
              <a:t>Birkeland</a:t>
            </a:r>
            <a:r>
              <a:rPr lang="en-US" dirty="0" smtClean="0"/>
              <a:t>, Peter.  Soils and Geomorphology, 3</a:t>
            </a:r>
            <a:r>
              <a:rPr lang="en-US" baseline="30000" dirty="0" smtClean="0"/>
              <a:t>rd</a:t>
            </a:r>
            <a:r>
              <a:rPr lang="en-US" dirty="0" smtClean="0"/>
              <a:t> ed.  1999.  Oxford University Press.</a:t>
            </a:r>
          </a:p>
          <a:p>
            <a:r>
              <a:rPr lang="en-US" dirty="0" err="1" smtClean="0"/>
              <a:t>Halfen</a:t>
            </a:r>
            <a:r>
              <a:rPr lang="en-US" dirty="0" smtClean="0"/>
              <a:t>, Alan, et al.  Holocene stratigraphy and chronology of the Casper Dune Field, Casper, Wyoming, USA.  2010. The Holocene 20(50) p. 773-783.</a:t>
            </a:r>
          </a:p>
          <a:p>
            <a:r>
              <a:rPr lang="en-US" dirty="0" err="1"/>
              <a:t>L</a:t>
            </a:r>
            <a:r>
              <a:rPr lang="en-US" dirty="0" err="1" smtClean="0"/>
              <a:t>oope</a:t>
            </a:r>
            <a:r>
              <a:rPr lang="en-US" dirty="0" smtClean="0"/>
              <a:t>, David and </a:t>
            </a:r>
            <a:r>
              <a:rPr lang="en-US" dirty="0" err="1" smtClean="0"/>
              <a:t>Swinehart</a:t>
            </a:r>
            <a:r>
              <a:rPr lang="en-US" dirty="0" smtClean="0"/>
              <a:t>, James.  Thinking like a dune field; a geologic history in the Nebraska Sand Hills.  Great Plains Research 10; Spring 2000: p. 5-35.</a:t>
            </a:r>
          </a:p>
          <a:p>
            <a:r>
              <a:rPr lang="en-US" dirty="0" smtClean="0"/>
              <a:t>Miao, </a:t>
            </a:r>
            <a:r>
              <a:rPr lang="en-US" dirty="0" err="1" smtClean="0"/>
              <a:t>Xiaodong</a:t>
            </a:r>
            <a:r>
              <a:rPr lang="en-US" dirty="0" smtClean="0"/>
              <a:t>, et al.  A 10,000 year record of dune activity, dust storms, and severe drought in the Central Great Plains.  Geology, February 2007; v. 35; p. 119-122.</a:t>
            </a:r>
            <a:endParaRPr lang="en-US" dirty="0"/>
          </a:p>
        </p:txBody>
      </p:sp>
    </p:spTree>
    <p:extLst>
      <p:ext uri="{BB962C8B-B14F-4D97-AF65-F5344CB8AC3E}">
        <p14:creationId xmlns:p14="http://schemas.microsoft.com/office/powerpoint/2010/main" val="1579364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314" y="3048000"/>
            <a:ext cx="4085186" cy="351663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304800" y="5334000"/>
            <a:ext cx="7315200" cy="1154097"/>
          </a:xfrm>
        </p:spPr>
        <p:txBody>
          <a:bodyPr/>
          <a:lstStyle/>
          <a:p>
            <a:r>
              <a:rPr lang="en-US" dirty="0" smtClean="0"/>
              <a:t>Dune Types</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1000" y="381000"/>
            <a:ext cx="5249217" cy="357418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33400" y="3962400"/>
            <a:ext cx="1269835" cy="276999"/>
          </a:xfrm>
          <a:prstGeom prst="rect">
            <a:avLst/>
          </a:prstGeom>
          <a:noFill/>
        </p:spPr>
        <p:txBody>
          <a:bodyPr wrap="none" rtlCol="0">
            <a:spAutoFit/>
          </a:bodyPr>
          <a:lstStyle/>
          <a:p>
            <a:r>
              <a:rPr lang="en-US" sz="1200" dirty="0" err="1" smtClean="0"/>
              <a:t>Sparknotes</a:t>
            </a:r>
            <a:r>
              <a:rPr lang="en-US" sz="1200" dirty="0" smtClean="0"/>
              <a:t>, 2012</a:t>
            </a:r>
            <a:endParaRPr lang="en-US" sz="1200" dirty="0"/>
          </a:p>
        </p:txBody>
      </p:sp>
      <p:sp>
        <p:nvSpPr>
          <p:cNvPr id="7" name="TextBox 6"/>
          <p:cNvSpPr txBox="1"/>
          <p:nvPr/>
        </p:nvSpPr>
        <p:spPr>
          <a:xfrm>
            <a:off x="4898794" y="6568440"/>
            <a:ext cx="1994329" cy="276999"/>
          </a:xfrm>
          <a:prstGeom prst="rect">
            <a:avLst/>
          </a:prstGeom>
          <a:noFill/>
        </p:spPr>
        <p:txBody>
          <a:bodyPr wrap="none" rtlCol="0">
            <a:spAutoFit/>
          </a:bodyPr>
          <a:lstStyle/>
          <a:p>
            <a:r>
              <a:rPr lang="en-US" sz="1200" dirty="0" smtClean="0"/>
              <a:t>University of Maryland, 2010</a:t>
            </a:r>
            <a:endParaRPr lang="en-US" sz="1200" dirty="0"/>
          </a:p>
        </p:txBody>
      </p:sp>
    </p:spTree>
    <p:extLst>
      <p:ext uri="{BB962C8B-B14F-4D97-AF65-F5344CB8AC3E}">
        <p14:creationId xmlns:p14="http://schemas.microsoft.com/office/powerpoint/2010/main" val="895321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5720" y="1463674"/>
            <a:ext cx="8540438" cy="5029200"/>
          </a:xfrm>
        </p:spPr>
      </p:pic>
      <p:sp>
        <p:nvSpPr>
          <p:cNvPr id="7" name="Title 6"/>
          <p:cNvSpPr>
            <a:spLocks noGrp="1"/>
          </p:cNvSpPr>
          <p:nvPr>
            <p:ph type="title"/>
          </p:nvPr>
        </p:nvSpPr>
        <p:spPr>
          <a:xfrm>
            <a:off x="914400" y="228601"/>
            <a:ext cx="7315200" cy="990600"/>
          </a:xfrm>
        </p:spPr>
        <p:txBody>
          <a:bodyPr/>
          <a:lstStyle/>
          <a:p>
            <a:r>
              <a:rPr lang="en-US" dirty="0" smtClean="0"/>
              <a:t>Casper Dune Field</a:t>
            </a:r>
            <a:endParaRPr lang="en-US" dirty="0"/>
          </a:p>
        </p:txBody>
      </p:sp>
    </p:spTree>
    <p:extLst>
      <p:ext uri="{BB962C8B-B14F-4D97-AF65-F5344CB8AC3E}">
        <p14:creationId xmlns:p14="http://schemas.microsoft.com/office/powerpoint/2010/main" val="228687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418" y="1524000"/>
            <a:ext cx="8519782" cy="5029200"/>
          </a:xfrm>
        </p:spPr>
      </p:pic>
      <p:sp>
        <p:nvSpPr>
          <p:cNvPr id="10" name="Title 9"/>
          <p:cNvSpPr>
            <a:spLocks noGrp="1"/>
          </p:cNvSpPr>
          <p:nvPr>
            <p:ph type="title"/>
          </p:nvPr>
        </p:nvSpPr>
        <p:spPr>
          <a:xfrm>
            <a:off x="914400" y="228600"/>
            <a:ext cx="7315200" cy="987552"/>
          </a:xfrm>
        </p:spPr>
        <p:txBody>
          <a:bodyPr/>
          <a:lstStyle/>
          <a:p>
            <a:r>
              <a:rPr lang="en-US" dirty="0" smtClean="0"/>
              <a:t>Western Dune Field</a:t>
            </a:r>
            <a:endParaRPr lang="en-US" dirty="0"/>
          </a:p>
        </p:txBody>
      </p:sp>
    </p:spTree>
    <p:extLst>
      <p:ext uri="{BB962C8B-B14F-4D97-AF65-F5344CB8AC3E}">
        <p14:creationId xmlns:p14="http://schemas.microsoft.com/office/powerpoint/2010/main" val="4083498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418" y="1531656"/>
            <a:ext cx="8519782" cy="5013887"/>
          </a:xfrm>
        </p:spPr>
      </p:pic>
      <p:sp>
        <p:nvSpPr>
          <p:cNvPr id="10" name="Title 9"/>
          <p:cNvSpPr>
            <a:spLocks noGrp="1"/>
          </p:cNvSpPr>
          <p:nvPr>
            <p:ph type="title"/>
          </p:nvPr>
        </p:nvSpPr>
        <p:spPr>
          <a:xfrm>
            <a:off x="914400" y="228600"/>
            <a:ext cx="7315200" cy="987552"/>
          </a:xfrm>
        </p:spPr>
        <p:txBody>
          <a:bodyPr/>
          <a:lstStyle/>
          <a:p>
            <a:r>
              <a:rPr lang="en-US" dirty="0" smtClean="0"/>
              <a:t>Eastern Dune Field</a:t>
            </a:r>
            <a:endParaRPr lang="en-US" dirty="0"/>
          </a:p>
        </p:txBody>
      </p:sp>
    </p:spTree>
    <p:extLst>
      <p:ext uri="{BB962C8B-B14F-4D97-AF65-F5344CB8AC3E}">
        <p14:creationId xmlns:p14="http://schemas.microsoft.com/office/powerpoint/2010/main" val="156315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2091" y="1531656"/>
            <a:ext cx="8514436" cy="5013887"/>
          </a:xfrm>
        </p:spPr>
      </p:pic>
      <p:sp>
        <p:nvSpPr>
          <p:cNvPr id="10" name="Title 9"/>
          <p:cNvSpPr>
            <a:spLocks noGrp="1"/>
          </p:cNvSpPr>
          <p:nvPr>
            <p:ph type="title"/>
          </p:nvPr>
        </p:nvSpPr>
        <p:spPr>
          <a:xfrm>
            <a:off x="914400" y="228600"/>
            <a:ext cx="7315200" cy="987552"/>
          </a:xfrm>
        </p:spPr>
        <p:txBody>
          <a:bodyPr/>
          <a:lstStyle/>
          <a:p>
            <a:r>
              <a:rPr lang="en-US" dirty="0" smtClean="0"/>
              <a:t>Sand Hills, Nebraska</a:t>
            </a:r>
            <a:endParaRPr lang="en-US" dirty="0"/>
          </a:p>
        </p:txBody>
      </p:sp>
    </p:spTree>
    <p:extLst>
      <p:ext uri="{BB962C8B-B14F-4D97-AF65-F5344CB8AC3E}">
        <p14:creationId xmlns:p14="http://schemas.microsoft.com/office/powerpoint/2010/main" val="3953165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0018" y="1531656"/>
            <a:ext cx="8478582" cy="5013887"/>
          </a:xfrm>
        </p:spPr>
      </p:pic>
      <p:sp>
        <p:nvSpPr>
          <p:cNvPr id="10" name="Title 9"/>
          <p:cNvSpPr>
            <a:spLocks noGrp="1"/>
          </p:cNvSpPr>
          <p:nvPr>
            <p:ph type="title"/>
          </p:nvPr>
        </p:nvSpPr>
        <p:spPr>
          <a:xfrm>
            <a:off x="914400" y="228600"/>
            <a:ext cx="7315200" cy="987552"/>
          </a:xfrm>
        </p:spPr>
        <p:txBody>
          <a:bodyPr/>
          <a:lstStyle/>
          <a:p>
            <a:r>
              <a:rPr lang="en-US" dirty="0" smtClean="0"/>
              <a:t>Sand Hills, Nebraska</a:t>
            </a:r>
            <a:endParaRPr lang="en-US" dirty="0"/>
          </a:p>
        </p:txBody>
      </p:sp>
    </p:spTree>
    <p:extLst>
      <p:ext uri="{BB962C8B-B14F-4D97-AF65-F5344CB8AC3E}">
        <p14:creationId xmlns:p14="http://schemas.microsoft.com/office/powerpoint/2010/main" val="2214535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7377" y="1531656"/>
            <a:ext cx="8483863" cy="5013887"/>
          </a:xfrm>
        </p:spPr>
      </p:pic>
      <p:sp>
        <p:nvSpPr>
          <p:cNvPr id="10" name="Title 9"/>
          <p:cNvSpPr>
            <a:spLocks noGrp="1"/>
          </p:cNvSpPr>
          <p:nvPr>
            <p:ph type="title"/>
          </p:nvPr>
        </p:nvSpPr>
        <p:spPr>
          <a:xfrm>
            <a:off x="914400" y="228600"/>
            <a:ext cx="7315200" cy="987552"/>
          </a:xfrm>
        </p:spPr>
        <p:txBody>
          <a:bodyPr/>
          <a:lstStyle/>
          <a:p>
            <a:r>
              <a:rPr lang="en-US" dirty="0" smtClean="0"/>
              <a:t>Sand Hills, Nebraska</a:t>
            </a:r>
            <a:endParaRPr lang="en-US" dirty="0"/>
          </a:p>
        </p:txBody>
      </p:sp>
    </p:spTree>
    <p:extLst>
      <p:ext uri="{BB962C8B-B14F-4D97-AF65-F5344CB8AC3E}">
        <p14:creationId xmlns:p14="http://schemas.microsoft.com/office/powerpoint/2010/main" val="39667516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199</TotalTime>
  <Words>908</Words>
  <Application>Microsoft Office PowerPoint</Application>
  <PresentationFormat>On-screen Show (4:3)</PresentationFormat>
  <Paragraphs>170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Perspective</vt:lpstr>
      <vt:lpstr>The Holocene climate in the Great Plains (as observed in dune chronology)</vt:lpstr>
      <vt:lpstr>Drought Records</vt:lpstr>
      <vt:lpstr>Dune Types</vt:lpstr>
      <vt:lpstr>Casper Dune Field</vt:lpstr>
      <vt:lpstr>Western Dune Field</vt:lpstr>
      <vt:lpstr>Eastern Dune Field</vt:lpstr>
      <vt:lpstr>Sand Hills, Nebraska</vt:lpstr>
      <vt:lpstr>Sand Hills, Nebraska</vt:lpstr>
      <vt:lpstr>Sand Hills, Nebraska</vt:lpstr>
      <vt:lpstr>Vegetation</vt:lpstr>
      <vt:lpstr>Soil Formation</vt:lpstr>
      <vt:lpstr>Dating Methods</vt:lpstr>
      <vt:lpstr>Casper Dune Field Cores</vt:lpstr>
      <vt:lpstr>Sand Hills Field Cores</vt:lpstr>
      <vt:lpstr>Casper Dune Field Results – 14C</vt:lpstr>
      <vt:lpstr>Casper Dune Field Results – OSL</vt:lpstr>
      <vt:lpstr>Sand Hill Field Results</vt:lpstr>
      <vt:lpstr>Great Plains Correlation</vt:lpstr>
      <vt:lpstr>Significant Dates</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Patty and Selma</dc:creator>
  <cp:lastModifiedBy>Patty and Selma</cp:lastModifiedBy>
  <cp:revision>53</cp:revision>
  <dcterms:created xsi:type="dcterms:W3CDTF">2012-11-08T03:38:41Z</dcterms:created>
  <dcterms:modified xsi:type="dcterms:W3CDTF">2012-11-08T16:34:24Z</dcterms:modified>
</cp:coreProperties>
</file>