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56" r:id="rId2"/>
    <p:sldId id="257" r:id="rId3"/>
    <p:sldId id="259" r:id="rId4"/>
    <p:sldId id="260" r:id="rId5"/>
    <p:sldId id="261" r:id="rId6"/>
    <p:sldId id="285" r:id="rId7"/>
    <p:sldId id="262" r:id="rId8"/>
    <p:sldId id="289" r:id="rId9"/>
    <p:sldId id="286" r:id="rId10"/>
    <p:sldId id="264" r:id="rId11"/>
    <p:sldId id="265" r:id="rId12"/>
    <p:sldId id="266" r:id="rId13"/>
    <p:sldId id="287" r:id="rId14"/>
    <p:sldId id="268" r:id="rId15"/>
    <p:sldId id="269" r:id="rId16"/>
    <p:sldId id="270" r:id="rId17"/>
    <p:sldId id="271" r:id="rId18"/>
    <p:sldId id="272" r:id="rId19"/>
    <p:sldId id="273" r:id="rId20"/>
    <p:sldId id="274" r:id="rId21"/>
    <p:sldId id="278" r:id="rId22"/>
    <p:sldId id="275" r:id="rId23"/>
    <p:sldId id="276" r:id="rId24"/>
    <p:sldId id="277" r:id="rId25"/>
    <p:sldId id="279" r:id="rId26"/>
    <p:sldId id="280" r:id="rId27"/>
    <p:sldId id="281" r:id="rId28"/>
    <p:sldId id="282" r:id="rId29"/>
    <p:sldId id="283" r:id="rId30"/>
    <p:sldId id="284"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A358B-A86D-4505-8B35-84AB6B4ECD26}" type="datetimeFigureOut">
              <a:rPr lang="en-US" smtClean="0"/>
              <a:t>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E6D9F-AA77-421A-BF8D-305D7E4F2CB9}" type="slidenum">
              <a:rPr lang="en-US" smtClean="0"/>
              <a:t>‹#›</a:t>
            </a:fld>
            <a:endParaRPr lang="en-US"/>
          </a:p>
        </p:txBody>
      </p:sp>
    </p:spTree>
    <p:extLst>
      <p:ext uri="{BB962C8B-B14F-4D97-AF65-F5344CB8AC3E}">
        <p14:creationId xmlns:p14="http://schemas.microsoft.com/office/powerpoint/2010/main" val="384888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1</a:t>
            </a:fld>
            <a:endParaRPr lang="en-US"/>
          </a:p>
        </p:txBody>
      </p:sp>
    </p:spTree>
    <p:extLst>
      <p:ext uri="{BB962C8B-B14F-4D97-AF65-F5344CB8AC3E}">
        <p14:creationId xmlns:p14="http://schemas.microsoft.com/office/powerpoint/2010/main" val="401892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10</a:t>
            </a:fld>
            <a:endParaRPr lang="en-US"/>
          </a:p>
        </p:txBody>
      </p:sp>
    </p:spTree>
    <p:extLst>
      <p:ext uri="{BB962C8B-B14F-4D97-AF65-F5344CB8AC3E}">
        <p14:creationId xmlns:p14="http://schemas.microsoft.com/office/powerpoint/2010/main" val="3849910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picture of tree rings</a:t>
            </a:r>
            <a:endParaRPr lang="en-US" dirty="0"/>
          </a:p>
        </p:txBody>
      </p:sp>
      <p:sp>
        <p:nvSpPr>
          <p:cNvPr id="4" name="Slide Number Placeholder 3"/>
          <p:cNvSpPr>
            <a:spLocks noGrp="1"/>
          </p:cNvSpPr>
          <p:nvPr>
            <p:ph type="sldNum" sz="quarter" idx="10"/>
          </p:nvPr>
        </p:nvSpPr>
        <p:spPr/>
        <p:txBody>
          <a:bodyPr/>
          <a:lstStyle/>
          <a:p>
            <a:fld id="{A7AE6D9F-AA77-421A-BF8D-305D7E4F2CB9}" type="slidenum">
              <a:rPr lang="en-US" smtClean="0"/>
              <a:t>11</a:t>
            </a:fld>
            <a:endParaRPr lang="en-US"/>
          </a:p>
        </p:txBody>
      </p:sp>
    </p:spTree>
    <p:extLst>
      <p:ext uri="{BB962C8B-B14F-4D97-AF65-F5344CB8AC3E}">
        <p14:creationId xmlns:p14="http://schemas.microsoft.com/office/powerpoint/2010/main" val="1105854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could be starting to emerge here that circulation may be driving these changes.  Increased </a:t>
            </a:r>
            <a:r>
              <a:rPr lang="en-US" baseline="0" dirty="0" err="1" smtClean="0"/>
              <a:t>Ca:Mg</a:t>
            </a:r>
            <a:r>
              <a:rPr lang="en-US" baseline="0" dirty="0" smtClean="0"/>
              <a:t> in concert with increases in marine chemical species (which are believed to reflect changes in </a:t>
            </a:r>
            <a:r>
              <a:rPr lang="en-US" baseline="0" dirty="0" err="1" smtClean="0"/>
              <a:t>meridional</a:t>
            </a:r>
            <a:r>
              <a:rPr lang="en-US" baseline="0" dirty="0" smtClean="0"/>
              <a:t> atmospheric circulation)</a:t>
            </a:r>
            <a:endParaRPr lang="en-US" dirty="0"/>
          </a:p>
        </p:txBody>
      </p:sp>
      <p:sp>
        <p:nvSpPr>
          <p:cNvPr id="4" name="Slide Number Placeholder 3"/>
          <p:cNvSpPr>
            <a:spLocks noGrp="1"/>
          </p:cNvSpPr>
          <p:nvPr>
            <p:ph type="sldNum" sz="quarter" idx="10"/>
          </p:nvPr>
        </p:nvSpPr>
        <p:spPr/>
        <p:txBody>
          <a:bodyPr/>
          <a:lstStyle/>
          <a:p>
            <a:fld id="{A7AE6D9F-AA77-421A-BF8D-305D7E4F2CB9}" type="slidenum">
              <a:rPr lang="en-US" smtClean="0"/>
              <a:t>12</a:t>
            </a:fld>
            <a:endParaRPr lang="en-US"/>
          </a:p>
        </p:txBody>
      </p:sp>
    </p:spTree>
    <p:extLst>
      <p:ext uri="{BB962C8B-B14F-4D97-AF65-F5344CB8AC3E}">
        <p14:creationId xmlns:p14="http://schemas.microsoft.com/office/powerpoint/2010/main" val="2523140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13</a:t>
            </a:fld>
            <a:endParaRPr lang="en-US"/>
          </a:p>
        </p:txBody>
      </p:sp>
    </p:spTree>
    <p:extLst>
      <p:ext uri="{BB962C8B-B14F-4D97-AF65-F5344CB8AC3E}">
        <p14:creationId xmlns:p14="http://schemas.microsoft.com/office/powerpoint/2010/main" val="395372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14</a:t>
            </a:fld>
            <a:endParaRPr lang="en-US"/>
          </a:p>
        </p:txBody>
      </p:sp>
    </p:spTree>
    <p:extLst>
      <p:ext uri="{BB962C8B-B14F-4D97-AF65-F5344CB8AC3E}">
        <p14:creationId xmlns:p14="http://schemas.microsoft.com/office/powerpoint/2010/main" val="296786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pic of </a:t>
            </a:r>
            <a:r>
              <a:rPr lang="en-US" dirty="0" err="1" smtClean="0"/>
              <a:t>Delorean</a:t>
            </a:r>
            <a:endParaRPr lang="en-US" dirty="0"/>
          </a:p>
        </p:txBody>
      </p:sp>
      <p:sp>
        <p:nvSpPr>
          <p:cNvPr id="4" name="Slide Number Placeholder 3"/>
          <p:cNvSpPr>
            <a:spLocks noGrp="1"/>
          </p:cNvSpPr>
          <p:nvPr>
            <p:ph type="sldNum" sz="quarter" idx="10"/>
          </p:nvPr>
        </p:nvSpPr>
        <p:spPr/>
        <p:txBody>
          <a:bodyPr/>
          <a:lstStyle/>
          <a:p>
            <a:fld id="{A7AE6D9F-AA77-421A-BF8D-305D7E4F2CB9}" type="slidenum">
              <a:rPr lang="en-US" smtClean="0"/>
              <a:t>15</a:t>
            </a:fld>
            <a:endParaRPr lang="en-US"/>
          </a:p>
        </p:txBody>
      </p:sp>
    </p:spTree>
    <p:extLst>
      <p:ext uri="{BB962C8B-B14F-4D97-AF65-F5344CB8AC3E}">
        <p14:creationId xmlns:p14="http://schemas.microsoft.com/office/powerpoint/2010/main" val="29764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16</a:t>
            </a:fld>
            <a:endParaRPr lang="en-US"/>
          </a:p>
        </p:txBody>
      </p:sp>
    </p:spTree>
    <p:extLst>
      <p:ext uri="{BB962C8B-B14F-4D97-AF65-F5344CB8AC3E}">
        <p14:creationId xmlns:p14="http://schemas.microsoft.com/office/powerpoint/2010/main" val="556079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a:t>
            </a:r>
            <a:r>
              <a:rPr lang="en-US" baseline="0" dirty="0" smtClean="0"/>
              <a:t> copy of Fig. 1 from paper, explain that 10Be was used to date the moraines in order to find out when deglaciation took place</a:t>
            </a:r>
            <a:endParaRPr lang="en-US" dirty="0"/>
          </a:p>
        </p:txBody>
      </p:sp>
      <p:sp>
        <p:nvSpPr>
          <p:cNvPr id="4" name="Slide Number Placeholder 3"/>
          <p:cNvSpPr>
            <a:spLocks noGrp="1"/>
          </p:cNvSpPr>
          <p:nvPr>
            <p:ph type="sldNum" sz="quarter" idx="10"/>
          </p:nvPr>
        </p:nvSpPr>
        <p:spPr/>
        <p:txBody>
          <a:bodyPr/>
          <a:lstStyle/>
          <a:p>
            <a:fld id="{A7AE6D9F-AA77-421A-BF8D-305D7E4F2CB9}" type="slidenum">
              <a:rPr lang="en-US" smtClean="0"/>
              <a:t>17</a:t>
            </a:fld>
            <a:endParaRPr lang="en-US"/>
          </a:p>
        </p:txBody>
      </p:sp>
    </p:spTree>
    <p:extLst>
      <p:ext uri="{BB962C8B-B14F-4D97-AF65-F5344CB8AC3E}">
        <p14:creationId xmlns:p14="http://schemas.microsoft.com/office/powerpoint/2010/main" val="3177671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18</a:t>
            </a:fld>
            <a:endParaRPr lang="en-US"/>
          </a:p>
        </p:txBody>
      </p:sp>
    </p:spTree>
    <p:extLst>
      <p:ext uri="{BB962C8B-B14F-4D97-AF65-F5344CB8AC3E}">
        <p14:creationId xmlns:p14="http://schemas.microsoft.com/office/powerpoint/2010/main" val="1232064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copy</a:t>
            </a:r>
            <a:r>
              <a:rPr lang="en-US" baseline="0" dirty="0" smtClean="0"/>
              <a:t> of Fig. 2</a:t>
            </a:r>
            <a:endParaRPr lang="en-US" dirty="0"/>
          </a:p>
        </p:txBody>
      </p:sp>
      <p:sp>
        <p:nvSpPr>
          <p:cNvPr id="4" name="Slide Number Placeholder 3"/>
          <p:cNvSpPr>
            <a:spLocks noGrp="1"/>
          </p:cNvSpPr>
          <p:nvPr>
            <p:ph type="sldNum" sz="quarter" idx="10"/>
          </p:nvPr>
        </p:nvSpPr>
        <p:spPr/>
        <p:txBody>
          <a:bodyPr/>
          <a:lstStyle/>
          <a:p>
            <a:fld id="{A7AE6D9F-AA77-421A-BF8D-305D7E4F2CB9}" type="slidenum">
              <a:rPr lang="en-US" smtClean="0"/>
              <a:t>19</a:t>
            </a:fld>
            <a:endParaRPr lang="en-US"/>
          </a:p>
        </p:txBody>
      </p:sp>
    </p:spTree>
    <p:extLst>
      <p:ext uri="{BB962C8B-B14F-4D97-AF65-F5344CB8AC3E}">
        <p14:creationId xmlns:p14="http://schemas.microsoft.com/office/powerpoint/2010/main" val="385952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Papers</a:t>
            </a:r>
            <a:r>
              <a:rPr lang="en-US" baseline="0" dirty="0" smtClean="0"/>
              <a:t> are 14 years apart; one represents early research published 2 years after GISP2 was obtained, and one represents expansion on that research.</a:t>
            </a:r>
            <a:endParaRPr lang="en-US" dirty="0"/>
          </a:p>
        </p:txBody>
      </p:sp>
      <p:sp>
        <p:nvSpPr>
          <p:cNvPr id="4" name="Slide Number Placeholder 3"/>
          <p:cNvSpPr>
            <a:spLocks noGrp="1"/>
          </p:cNvSpPr>
          <p:nvPr>
            <p:ph type="sldNum" sz="quarter" idx="10"/>
          </p:nvPr>
        </p:nvSpPr>
        <p:spPr/>
        <p:txBody>
          <a:bodyPr/>
          <a:lstStyle/>
          <a:p>
            <a:fld id="{A7AE6D9F-AA77-421A-BF8D-305D7E4F2CB9}" type="slidenum">
              <a:rPr lang="en-US" smtClean="0"/>
              <a:t>2</a:t>
            </a:fld>
            <a:endParaRPr lang="en-US"/>
          </a:p>
        </p:txBody>
      </p:sp>
    </p:spTree>
    <p:extLst>
      <p:ext uri="{BB962C8B-B14F-4D97-AF65-F5344CB8AC3E}">
        <p14:creationId xmlns:p14="http://schemas.microsoft.com/office/powerpoint/2010/main" val="2414082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results were obtained for the date of deglaciation in New Zealand, these records were compared to Northern Hemisphere records</a:t>
            </a:r>
            <a:endParaRPr lang="en-US" dirty="0"/>
          </a:p>
        </p:txBody>
      </p:sp>
      <p:sp>
        <p:nvSpPr>
          <p:cNvPr id="4" name="Slide Number Placeholder 3"/>
          <p:cNvSpPr>
            <a:spLocks noGrp="1"/>
          </p:cNvSpPr>
          <p:nvPr>
            <p:ph type="sldNum" sz="quarter" idx="10"/>
          </p:nvPr>
        </p:nvSpPr>
        <p:spPr/>
        <p:txBody>
          <a:bodyPr/>
          <a:lstStyle/>
          <a:p>
            <a:fld id="{A7AE6D9F-AA77-421A-BF8D-305D7E4F2CB9}" type="slidenum">
              <a:rPr lang="en-US" smtClean="0"/>
              <a:t>20</a:t>
            </a:fld>
            <a:endParaRPr lang="en-US"/>
          </a:p>
        </p:txBody>
      </p:sp>
    </p:spTree>
    <p:extLst>
      <p:ext uri="{BB962C8B-B14F-4D97-AF65-F5344CB8AC3E}">
        <p14:creationId xmlns:p14="http://schemas.microsoft.com/office/powerpoint/2010/main" val="976630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main conclusions</a:t>
            </a:r>
            <a:r>
              <a:rPr lang="en-US" baseline="0" dirty="0" smtClean="0"/>
              <a:t> were found….</a:t>
            </a:r>
            <a:endParaRPr lang="en-US" dirty="0"/>
          </a:p>
        </p:txBody>
      </p:sp>
      <p:sp>
        <p:nvSpPr>
          <p:cNvPr id="4" name="Slide Number Placeholder 3"/>
          <p:cNvSpPr>
            <a:spLocks noGrp="1"/>
          </p:cNvSpPr>
          <p:nvPr>
            <p:ph type="sldNum" sz="quarter" idx="10"/>
          </p:nvPr>
        </p:nvSpPr>
        <p:spPr/>
        <p:txBody>
          <a:bodyPr/>
          <a:lstStyle/>
          <a:p>
            <a:fld id="{A7AE6D9F-AA77-421A-BF8D-305D7E4F2CB9}" type="slidenum">
              <a:rPr lang="en-US" smtClean="0"/>
              <a:t>21</a:t>
            </a:fld>
            <a:endParaRPr lang="en-US"/>
          </a:p>
        </p:txBody>
      </p:sp>
    </p:spTree>
    <p:extLst>
      <p:ext uri="{BB962C8B-B14F-4D97-AF65-F5344CB8AC3E}">
        <p14:creationId xmlns:p14="http://schemas.microsoft.com/office/powerpoint/2010/main" val="3547005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22</a:t>
            </a:fld>
            <a:endParaRPr lang="en-US"/>
          </a:p>
        </p:txBody>
      </p:sp>
    </p:spTree>
    <p:extLst>
      <p:ext uri="{BB962C8B-B14F-4D97-AF65-F5344CB8AC3E}">
        <p14:creationId xmlns:p14="http://schemas.microsoft.com/office/powerpoint/2010/main" val="4095680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23</a:t>
            </a:fld>
            <a:endParaRPr lang="en-US"/>
          </a:p>
        </p:txBody>
      </p:sp>
    </p:spTree>
    <p:extLst>
      <p:ext uri="{BB962C8B-B14F-4D97-AF65-F5344CB8AC3E}">
        <p14:creationId xmlns:p14="http://schemas.microsoft.com/office/powerpoint/2010/main" val="2882167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24</a:t>
            </a:fld>
            <a:endParaRPr lang="en-US"/>
          </a:p>
        </p:txBody>
      </p:sp>
    </p:spTree>
    <p:extLst>
      <p:ext uri="{BB962C8B-B14F-4D97-AF65-F5344CB8AC3E}">
        <p14:creationId xmlns:p14="http://schemas.microsoft.com/office/powerpoint/2010/main" val="1421050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25</a:t>
            </a:fld>
            <a:endParaRPr lang="en-US"/>
          </a:p>
        </p:txBody>
      </p:sp>
    </p:spTree>
    <p:extLst>
      <p:ext uri="{BB962C8B-B14F-4D97-AF65-F5344CB8AC3E}">
        <p14:creationId xmlns:p14="http://schemas.microsoft.com/office/powerpoint/2010/main" val="377467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clip art</a:t>
            </a:r>
            <a:r>
              <a:rPr lang="en-US" baseline="0" dirty="0" smtClean="0"/>
              <a:t> of sun</a:t>
            </a:r>
            <a:endParaRPr lang="en-US" dirty="0"/>
          </a:p>
        </p:txBody>
      </p:sp>
      <p:sp>
        <p:nvSpPr>
          <p:cNvPr id="4" name="Slide Number Placeholder 3"/>
          <p:cNvSpPr>
            <a:spLocks noGrp="1"/>
          </p:cNvSpPr>
          <p:nvPr>
            <p:ph type="sldNum" sz="quarter" idx="10"/>
          </p:nvPr>
        </p:nvSpPr>
        <p:spPr/>
        <p:txBody>
          <a:bodyPr/>
          <a:lstStyle/>
          <a:p>
            <a:fld id="{A7AE6D9F-AA77-421A-BF8D-305D7E4F2CB9}" type="slidenum">
              <a:rPr lang="en-US" smtClean="0"/>
              <a:t>26</a:t>
            </a:fld>
            <a:endParaRPr lang="en-US"/>
          </a:p>
        </p:txBody>
      </p:sp>
    </p:spTree>
    <p:extLst>
      <p:ext uri="{BB962C8B-B14F-4D97-AF65-F5344CB8AC3E}">
        <p14:creationId xmlns:p14="http://schemas.microsoft.com/office/powerpoint/2010/main" val="1325724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27</a:t>
            </a:fld>
            <a:endParaRPr lang="en-US"/>
          </a:p>
        </p:txBody>
      </p:sp>
    </p:spTree>
    <p:extLst>
      <p:ext uri="{BB962C8B-B14F-4D97-AF65-F5344CB8AC3E}">
        <p14:creationId xmlns:p14="http://schemas.microsoft.com/office/powerpoint/2010/main" val="1468491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28</a:t>
            </a:fld>
            <a:endParaRPr lang="en-US"/>
          </a:p>
        </p:txBody>
      </p:sp>
    </p:spTree>
    <p:extLst>
      <p:ext uri="{BB962C8B-B14F-4D97-AF65-F5344CB8AC3E}">
        <p14:creationId xmlns:p14="http://schemas.microsoft.com/office/powerpoint/2010/main" val="1713092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29</a:t>
            </a:fld>
            <a:endParaRPr lang="en-US"/>
          </a:p>
        </p:txBody>
      </p:sp>
    </p:spTree>
    <p:extLst>
      <p:ext uri="{BB962C8B-B14F-4D97-AF65-F5344CB8AC3E}">
        <p14:creationId xmlns:p14="http://schemas.microsoft.com/office/powerpoint/2010/main" val="201533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Otherwise</a:t>
            </a:r>
            <a:r>
              <a:rPr lang="en-US" baseline="0" dirty="0" smtClean="0"/>
              <a:t> how are we going to know what’s human induced?</a:t>
            </a:r>
            <a:endParaRPr lang="en-US" dirty="0"/>
          </a:p>
        </p:txBody>
      </p:sp>
      <p:sp>
        <p:nvSpPr>
          <p:cNvPr id="4" name="Slide Number Placeholder 3"/>
          <p:cNvSpPr>
            <a:spLocks noGrp="1"/>
          </p:cNvSpPr>
          <p:nvPr>
            <p:ph type="sldNum" sz="quarter" idx="10"/>
          </p:nvPr>
        </p:nvSpPr>
        <p:spPr/>
        <p:txBody>
          <a:bodyPr/>
          <a:lstStyle/>
          <a:p>
            <a:fld id="{A7AE6D9F-AA77-421A-BF8D-305D7E4F2CB9}" type="slidenum">
              <a:rPr lang="en-US" smtClean="0"/>
              <a:t>3</a:t>
            </a:fld>
            <a:endParaRPr lang="en-US"/>
          </a:p>
        </p:txBody>
      </p:sp>
    </p:spTree>
    <p:extLst>
      <p:ext uri="{BB962C8B-B14F-4D97-AF65-F5344CB8AC3E}">
        <p14:creationId xmlns:p14="http://schemas.microsoft.com/office/powerpoint/2010/main" val="1639036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30</a:t>
            </a:fld>
            <a:endParaRPr lang="en-US"/>
          </a:p>
        </p:txBody>
      </p:sp>
    </p:spTree>
    <p:extLst>
      <p:ext uri="{BB962C8B-B14F-4D97-AF65-F5344CB8AC3E}">
        <p14:creationId xmlns:p14="http://schemas.microsoft.com/office/powerpoint/2010/main" val="2602249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31</a:t>
            </a:fld>
            <a:endParaRPr lang="en-US"/>
          </a:p>
        </p:txBody>
      </p:sp>
    </p:spTree>
    <p:extLst>
      <p:ext uri="{BB962C8B-B14F-4D97-AF65-F5344CB8AC3E}">
        <p14:creationId xmlns:p14="http://schemas.microsoft.com/office/powerpoint/2010/main" val="384845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4</a:t>
            </a:fld>
            <a:endParaRPr lang="en-US"/>
          </a:p>
        </p:txBody>
      </p:sp>
    </p:spTree>
    <p:extLst>
      <p:ext uri="{BB962C8B-B14F-4D97-AF65-F5344CB8AC3E}">
        <p14:creationId xmlns:p14="http://schemas.microsoft.com/office/powerpoint/2010/main" val="249532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5</a:t>
            </a:fld>
            <a:endParaRPr lang="en-US"/>
          </a:p>
        </p:txBody>
      </p:sp>
    </p:spTree>
    <p:extLst>
      <p:ext uri="{BB962C8B-B14F-4D97-AF65-F5344CB8AC3E}">
        <p14:creationId xmlns:p14="http://schemas.microsoft.com/office/powerpoint/2010/main" val="198313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6</a:t>
            </a:fld>
            <a:endParaRPr lang="en-US"/>
          </a:p>
        </p:txBody>
      </p:sp>
    </p:spTree>
    <p:extLst>
      <p:ext uri="{BB962C8B-B14F-4D97-AF65-F5344CB8AC3E}">
        <p14:creationId xmlns:p14="http://schemas.microsoft.com/office/powerpoint/2010/main" val="143424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7</a:t>
            </a:fld>
            <a:endParaRPr lang="en-US"/>
          </a:p>
        </p:txBody>
      </p:sp>
    </p:spTree>
    <p:extLst>
      <p:ext uri="{BB962C8B-B14F-4D97-AF65-F5344CB8AC3E}">
        <p14:creationId xmlns:p14="http://schemas.microsoft.com/office/powerpoint/2010/main" val="3327089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8</a:t>
            </a:fld>
            <a:endParaRPr lang="en-US"/>
          </a:p>
        </p:txBody>
      </p:sp>
    </p:spTree>
    <p:extLst>
      <p:ext uri="{BB962C8B-B14F-4D97-AF65-F5344CB8AC3E}">
        <p14:creationId xmlns:p14="http://schemas.microsoft.com/office/powerpoint/2010/main" val="421335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6D9F-AA77-421A-BF8D-305D7E4F2CB9}" type="slidenum">
              <a:rPr lang="en-US" smtClean="0"/>
              <a:t>9</a:t>
            </a:fld>
            <a:endParaRPr lang="en-US"/>
          </a:p>
        </p:txBody>
      </p:sp>
    </p:spTree>
    <p:extLst>
      <p:ext uri="{BB962C8B-B14F-4D97-AF65-F5344CB8AC3E}">
        <p14:creationId xmlns:p14="http://schemas.microsoft.com/office/powerpoint/2010/main" val="113002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45C689-77AF-4B8A-BBCE-9BDBB1770F3C}"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E5CE0-274E-4A18-BCEF-A9534407B6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5C689-77AF-4B8A-BBCE-9BDBB1770F3C}"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E5CE0-274E-4A18-BCEF-A9534407B6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445C689-77AF-4B8A-BBCE-9BDBB1770F3C}"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E5CE0-274E-4A18-BCEF-A9534407B68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5C689-77AF-4B8A-BBCE-9BDBB1770F3C}"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E5CE0-274E-4A18-BCEF-A9534407B68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45C689-77AF-4B8A-BBCE-9BDBB1770F3C}"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E5CE0-274E-4A18-BCEF-A9534407B6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445C689-77AF-4B8A-BBCE-9BDBB1770F3C}" type="datetimeFigureOut">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E5CE0-274E-4A18-BCEF-A9534407B68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45C689-77AF-4B8A-BBCE-9BDBB1770F3C}" type="datetimeFigureOut">
              <a:rPr lang="en-US" smtClean="0"/>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E5CE0-274E-4A18-BCEF-A9534407B6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45C689-77AF-4B8A-BBCE-9BDBB1770F3C}" type="datetimeFigureOut">
              <a:rPr lang="en-US" smtClean="0"/>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EE5CE0-274E-4A18-BCEF-A9534407B6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445C689-77AF-4B8A-BBCE-9BDBB1770F3C}" type="datetimeFigureOut">
              <a:rPr lang="en-US" smtClean="0"/>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EE5CE0-274E-4A18-BCEF-A9534407B6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445C689-77AF-4B8A-BBCE-9BDBB1770F3C}" type="datetimeFigureOut">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E5CE0-274E-4A18-BCEF-A9534407B68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5C689-77AF-4B8A-BBCE-9BDBB1770F3C}" type="datetimeFigureOut">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E5CE0-274E-4A18-BCEF-A9534407B68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445C689-77AF-4B8A-BBCE-9BDBB1770F3C}" type="datetimeFigureOut">
              <a:rPr lang="en-US" smtClean="0"/>
              <a:t>11/6/2012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DEE5CE0-274E-4A18-BCEF-A9534407B68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Spanning the Holocene</a:t>
            </a:r>
            <a:endParaRPr lang="en-US" dirty="0"/>
          </a:p>
        </p:txBody>
      </p:sp>
      <p:sp>
        <p:nvSpPr>
          <p:cNvPr id="3" name="Subtitle 2"/>
          <p:cNvSpPr>
            <a:spLocks noGrp="1"/>
          </p:cNvSpPr>
          <p:nvPr>
            <p:ph type="subTitle" idx="1"/>
          </p:nvPr>
        </p:nvSpPr>
        <p:spPr/>
        <p:txBody>
          <a:bodyPr/>
          <a:lstStyle/>
          <a:p>
            <a:r>
              <a:rPr lang="en-US" dirty="0" smtClean="0"/>
              <a:t>Esther Pischel</a:t>
            </a:r>
          </a:p>
          <a:p>
            <a:r>
              <a:rPr lang="en-US" dirty="0" smtClean="0"/>
              <a:t>November 6, 2012</a:t>
            </a:r>
            <a:endParaRPr lang="en-US" dirty="0"/>
          </a:p>
        </p:txBody>
      </p:sp>
    </p:spTree>
    <p:extLst>
      <p:ext uri="{BB962C8B-B14F-4D97-AF65-F5344CB8AC3E}">
        <p14:creationId xmlns:p14="http://schemas.microsoft.com/office/powerpoint/2010/main" val="4171553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0" y="1910477"/>
            <a:ext cx="3048000" cy="4524315"/>
          </a:xfrm>
          <a:prstGeom prst="rect">
            <a:avLst/>
          </a:prstGeom>
          <a:noFill/>
        </p:spPr>
        <p:txBody>
          <a:bodyPr wrap="square" rtlCol="0">
            <a:spAutoFit/>
          </a:bodyPr>
          <a:lstStyle/>
          <a:p>
            <a:r>
              <a:rPr lang="en-US" sz="2400" dirty="0" smtClean="0"/>
              <a:t>Increases in EOF1 values correspond to winter conditions</a:t>
            </a:r>
          </a:p>
          <a:p>
            <a:endParaRPr lang="en-US" sz="2400" dirty="0"/>
          </a:p>
          <a:p>
            <a:r>
              <a:rPr lang="en-US" sz="2400" dirty="0" smtClean="0"/>
              <a:t>These increases occur in quasi -2600-year intervals</a:t>
            </a:r>
          </a:p>
          <a:p>
            <a:endParaRPr lang="en-US" sz="2400" dirty="0"/>
          </a:p>
          <a:p>
            <a:r>
              <a:rPr lang="en-US" sz="2400" dirty="0" smtClean="0"/>
              <a:t>These increases are assumed to be due to increased </a:t>
            </a:r>
            <a:r>
              <a:rPr lang="en-US" sz="2400" dirty="0" err="1" smtClean="0"/>
              <a:t>meridional</a:t>
            </a:r>
            <a:r>
              <a:rPr lang="en-US" sz="2400" dirty="0" smtClean="0"/>
              <a:t> transport </a:t>
            </a:r>
            <a:endParaRPr lang="en-US" sz="24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10477"/>
            <a:ext cx="5361664" cy="441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584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057400"/>
            <a:ext cx="7848600" cy="2677656"/>
          </a:xfrm>
          <a:prstGeom prst="rect">
            <a:avLst/>
          </a:prstGeom>
          <a:noFill/>
        </p:spPr>
        <p:txBody>
          <a:bodyPr wrap="square" rtlCol="0">
            <a:spAutoFit/>
          </a:bodyPr>
          <a:lstStyle/>
          <a:p>
            <a:r>
              <a:rPr lang="en-US" sz="2400" dirty="0" smtClean="0"/>
              <a:t>2600-year cycle may be corroborated by </a:t>
            </a:r>
            <a:r>
              <a:rPr lang="el-GR" sz="2400" dirty="0" smtClean="0"/>
              <a:t>δ</a:t>
            </a:r>
            <a:r>
              <a:rPr lang="en-US" sz="2400" baseline="30000" dirty="0" smtClean="0"/>
              <a:t>14</a:t>
            </a:r>
            <a:r>
              <a:rPr lang="en-US" sz="2400" dirty="0" smtClean="0"/>
              <a:t>C records from tree rings</a:t>
            </a:r>
          </a:p>
          <a:p>
            <a:endParaRPr lang="en-US" sz="2400" dirty="0"/>
          </a:p>
          <a:p>
            <a:r>
              <a:rPr lang="en-US" sz="2400" dirty="0" smtClean="0"/>
              <a:t>Tree rings in turn record changes in solar input</a:t>
            </a:r>
          </a:p>
          <a:p>
            <a:endParaRPr lang="en-US" sz="2400" dirty="0"/>
          </a:p>
          <a:p>
            <a:r>
              <a:rPr lang="en-US" sz="2400" dirty="0" smtClean="0"/>
              <a:t>Could the quasi-2600-year cycle be due to variations in insolation?</a:t>
            </a:r>
            <a:endParaRPr lang="en-US" sz="2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646" y="4495800"/>
            <a:ext cx="2106108" cy="208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04646" y="6642556"/>
            <a:ext cx="2819400" cy="215444"/>
          </a:xfrm>
          <a:prstGeom prst="rect">
            <a:avLst/>
          </a:prstGeom>
          <a:noFill/>
        </p:spPr>
        <p:txBody>
          <a:bodyPr wrap="square" rtlCol="0">
            <a:spAutoFit/>
          </a:bodyPr>
          <a:lstStyle/>
          <a:p>
            <a:r>
              <a:rPr lang="en-US" sz="800" dirty="0"/>
              <a:t>http://www.johnlwarren.net/formal-properties/113/tree-rings</a:t>
            </a:r>
          </a:p>
        </p:txBody>
      </p:sp>
      <p:pic>
        <p:nvPicPr>
          <p:cNvPr id="2052" name="Picture 4" descr="C:\Users\Esther\AppData\Local\Microsoft\Windows\Temporary Internet Files\Content.IE5\75R2BAPE\MC90044040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54627"/>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056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09800"/>
            <a:ext cx="8153400" cy="3477875"/>
          </a:xfrm>
          <a:prstGeom prst="rect">
            <a:avLst/>
          </a:prstGeom>
          <a:noFill/>
        </p:spPr>
        <p:txBody>
          <a:bodyPr wrap="square" rtlCol="0">
            <a:spAutoFit/>
          </a:bodyPr>
          <a:lstStyle/>
          <a:p>
            <a:r>
              <a:rPr lang="en-US" sz="2000" dirty="0" smtClean="0"/>
              <a:t>0 – 1700 </a:t>
            </a:r>
            <a:r>
              <a:rPr lang="en-US" sz="2000" dirty="0" err="1" smtClean="0"/>
              <a:t>yr</a:t>
            </a:r>
            <a:r>
              <a:rPr lang="en-US" sz="2000" dirty="0" smtClean="0"/>
              <a:t> B.P. &amp; 5200 – 6000 </a:t>
            </a:r>
            <a:r>
              <a:rPr lang="en-US" sz="2000" dirty="0" err="1" smtClean="0"/>
              <a:t>yr</a:t>
            </a:r>
            <a:r>
              <a:rPr lang="en-US" sz="2000" dirty="0" smtClean="0"/>
              <a:t> B.P. : GISP2 record shows increased terrestrial </a:t>
            </a:r>
            <a:r>
              <a:rPr lang="en-US" sz="2000" dirty="0" err="1" smtClean="0"/>
              <a:t>Ca:Mg</a:t>
            </a:r>
            <a:r>
              <a:rPr lang="en-US" sz="2000" dirty="0" smtClean="0"/>
              <a:t> ratio.</a:t>
            </a:r>
          </a:p>
          <a:p>
            <a:endParaRPr lang="en-US" sz="2000" dirty="0"/>
          </a:p>
          <a:p>
            <a:r>
              <a:rPr lang="en-US" sz="2000" dirty="0" smtClean="0"/>
              <a:t>	Could mean:</a:t>
            </a:r>
          </a:p>
          <a:p>
            <a:endParaRPr lang="en-US" sz="2000" dirty="0"/>
          </a:p>
          <a:p>
            <a:r>
              <a:rPr lang="en-US" sz="2000" dirty="0" smtClean="0"/>
              <a:t>		Progressively changing environments</a:t>
            </a:r>
          </a:p>
          <a:p>
            <a:endParaRPr lang="en-US" sz="2000" dirty="0"/>
          </a:p>
          <a:p>
            <a:r>
              <a:rPr lang="en-US" sz="2000" dirty="0" smtClean="0"/>
              <a:t>		Gradual shifts in circulation paths</a:t>
            </a:r>
          </a:p>
          <a:p>
            <a:endParaRPr lang="en-US" sz="2000" dirty="0"/>
          </a:p>
          <a:p>
            <a:r>
              <a:rPr lang="en-US" sz="2000" dirty="0" err="1" smtClean="0"/>
              <a:t>Ca:Mg</a:t>
            </a:r>
            <a:r>
              <a:rPr lang="en-US" sz="2000" dirty="0" smtClean="0"/>
              <a:t> ratio changes also seen in western Tibetan ice cores and inland U.S. sites</a:t>
            </a:r>
          </a:p>
        </p:txBody>
      </p:sp>
    </p:spTree>
    <p:extLst>
      <p:ext uri="{BB962C8B-B14F-4D97-AF65-F5344CB8AC3E}">
        <p14:creationId xmlns:p14="http://schemas.microsoft.com/office/powerpoint/2010/main" val="1803366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895600" cy="650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828800"/>
            <a:ext cx="4000500" cy="4401205"/>
          </a:xfrm>
          <a:prstGeom prst="rect">
            <a:avLst/>
          </a:prstGeom>
          <a:noFill/>
        </p:spPr>
        <p:txBody>
          <a:bodyPr wrap="square" rtlCol="0">
            <a:spAutoFit/>
          </a:bodyPr>
          <a:lstStyle/>
          <a:p>
            <a:r>
              <a:rPr lang="en-US" sz="2000" dirty="0" smtClean="0"/>
              <a:t>Comparison between GISP2 and other Summit data:</a:t>
            </a:r>
          </a:p>
          <a:p>
            <a:endParaRPr lang="en-US" sz="2000" dirty="0"/>
          </a:p>
          <a:p>
            <a:r>
              <a:rPr lang="en-US" sz="2000" dirty="0" smtClean="0"/>
              <a:t>GISP2 chemical record, </a:t>
            </a:r>
            <a:r>
              <a:rPr lang="el-GR" sz="2000" dirty="0" smtClean="0"/>
              <a:t>δ</a:t>
            </a:r>
            <a:r>
              <a:rPr lang="en-US" sz="2000" baseline="30000" dirty="0" smtClean="0"/>
              <a:t>18</a:t>
            </a:r>
            <a:r>
              <a:rPr lang="en-US" sz="2000" dirty="0" smtClean="0"/>
              <a:t>O record, and snow accumulation record along with GRIP CH</a:t>
            </a:r>
            <a:r>
              <a:rPr lang="en-US" sz="2000" baseline="-25000" dirty="0" smtClean="0"/>
              <a:t>4</a:t>
            </a:r>
            <a:r>
              <a:rPr lang="en-US" sz="2000" dirty="0" smtClean="0"/>
              <a:t> data all show major environmental change at 8400 </a:t>
            </a:r>
            <a:r>
              <a:rPr lang="en-US" sz="2000" dirty="0" err="1" smtClean="0"/>
              <a:t>ka</a:t>
            </a:r>
            <a:endParaRPr lang="en-US" sz="2000" dirty="0" smtClean="0"/>
          </a:p>
          <a:p>
            <a:endParaRPr lang="en-US" sz="2000" dirty="0"/>
          </a:p>
          <a:p>
            <a:r>
              <a:rPr lang="en-US" sz="2000" dirty="0" smtClean="0"/>
              <a:t>After 5600 </a:t>
            </a:r>
            <a:r>
              <a:rPr lang="en-US" sz="2000" dirty="0" err="1" smtClean="0"/>
              <a:t>yr</a:t>
            </a:r>
            <a:r>
              <a:rPr lang="en-US" sz="2000" dirty="0" smtClean="0"/>
              <a:t> B.P., there are few synchronous anomalies between marine-terrestrial chemical species, accumulation rate, </a:t>
            </a:r>
            <a:r>
              <a:rPr lang="el-GR" sz="2000" dirty="0"/>
              <a:t>δ</a:t>
            </a:r>
            <a:r>
              <a:rPr lang="en-US" sz="2000" baseline="30000" dirty="0"/>
              <a:t>18</a:t>
            </a:r>
            <a:r>
              <a:rPr lang="en-US" sz="2000" dirty="0"/>
              <a:t>O </a:t>
            </a:r>
            <a:r>
              <a:rPr lang="en-US" sz="2000" dirty="0" smtClean="0"/>
              <a:t>records, and GRIP CH</a:t>
            </a:r>
            <a:r>
              <a:rPr lang="en-US" sz="2000" baseline="-25000" dirty="0" smtClean="0"/>
              <a:t>4 </a:t>
            </a:r>
            <a:r>
              <a:rPr lang="en-US" sz="2000" dirty="0" smtClean="0"/>
              <a:t>records.</a:t>
            </a:r>
            <a:endParaRPr lang="en-US" sz="2000" dirty="0"/>
          </a:p>
        </p:txBody>
      </p:sp>
    </p:spTree>
    <p:extLst>
      <p:ext uri="{BB962C8B-B14F-4D97-AF65-F5344CB8AC3E}">
        <p14:creationId xmlns:p14="http://schemas.microsoft.com/office/powerpoint/2010/main" val="3676333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964" y="2286000"/>
            <a:ext cx="7239000" cy="3539430"/>
          </a:xfrm>
          <a:prstGeom prst="rect">
            <a:avLst/>
          </a:prstGeom>
          <a:noFill/>
        </p:spPr>
        <p:txBody>
          <a:bodyPr wrap="square" rtlCol="0">
            <a:spAutoFit/>
          </a:bodyPr>
          <a:lstStyle/>
          <a:p>
            <a:r>
              <a:rPr lang="en-US" sz="3200" dirty="0" smtClean="0"/>
              <a:t>As the Holocene progressed, environmental change occurred more and more on a regional basis. </a:t>
            </a:r>
          </a:p>
          <a:p>
            <a:endParaRPr lang="en-US" sz="3200" dirty="0"/>
          </a:p>
          <a:p>
            <a:r>
              <a:rPr lang="en-US" sz="3200" dirty="0" smtClean="0"/>
              <a:t>These changes may have something to do with changes in atmospheric circulation.</a:t>
            </a:r>
            <a:endParaRPr lang="en-US" sz="3200" dirty="0"/>
          </a:p>
        </p:txBody>
      </p:sp>
    </p:spTree>
    <p:extLst>
      <p:ext uri="{BB962C8B-B14F-4D97-AF65-F5344CB8AC3E}">
        <p14:creationId xmlns:p14="http://schemas.microsoft.com/office/powerpoint/2010/main" val="3194524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177017"/>
            <a:ext cx="4419600" cy="584775"/>
          </a:xfrm>
          <a:prstGeom prst="rect">
            <a:avLst/>
          </a:prstGeom>
          <a:noFill/>
        </p:spPr>
        <p:txBody>
          <a:bodyPr wrap="square" rtlCol="0">
            <a:spAutoFit/>
          </a:bodyPr>
          <a:lstStyle/>
          <a:p>
            <a:r>
              <a:rPr lang="en-US" sz="3200" dirty="0" smtClean="0"/>
              <a:t>Fast forward 14 years…</a:t>
            </a:r>
            <a:endParaRPr lang="en-US" sz="3200" dirty="0"/>
          </a:p>
        </p:txBody>
      </p:sp>
    </p:spTree>
    <p:extLst>
      <p:ext uri="{BB962C8B-B14F-4D97-AF65-F5344CB8AC3E}">
        <p14:creationId xmlns:p14="http://schemas.microsoft.com/office/powerpoint/2010/main" val="2681635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743200"/>
            <a:ext cx="7086600" cy="1569660"/>
          </a:xfrm>
          <a:prstGeom prst="rect">
            <a:avLst/>
          </a:prstGeom>
          <a:noFill/>
        </p:spPr>
        <p:txBody>
          <a:bodyPr wrap="square" rtlCol="0">
            <a:spAutoFit/>
          </a:bodyPr>
          <a:lstStyle/>
          <a:p>
            <a:r>
              <a:rPr lang="en-US" sz="3200" dirty="0" smtClean="0"/>
              <a:t>2009: High-frequency Holocene glacier fluctuations in New Zealand differ from the northern signature</a:t>
            </a:r>
            <a:endParaRPr lang="en-US" sz="3200" dirty="0"/>
          </a:p>
        </p:txBody>
      </p:sp>
    </p:spTree>
    <p:extLst>
      <p:ext uri="{BB962C8B-B14F-4D97-AF65-F5344CB8AC3E}">
        <p14:creationId xmlns:p14="http://schemas.microsoft.com/office/powerpoint/2010/main" val="774702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4796407"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89418" y="2166312"/>
            <a:ext cx="3048000" cy="3477875"/>
          </a:xfrm>
          <a:prstGeom prst="rect">
            <a:avLst/>
          </a:prstGeom>
          <a:noFill/>
        </p:spPr>
        <p:txBody>
          <a:bodyPr wrap="square" rtlCol="0">
            <a:spAutoFit/>
          </a:bodyPr>
          <a:lstStyle/>
          <a:p>
            <a:r>
              <a:rPr lang="en-US" sz="2000" baseline="30000" dirty="0" smtClean="0"/>
              <a:t>10</a:t>
            </a:r>
            <a:r>
              <a:rPr lang="en-US" sz="2000" dirty="0" smtClean="0"/>
              <a:t>Be surface exposure dating was used to date the moraines in the study area</a:t>
            </a:r>
          </a:p>
          <a:p>
            <a:endParaRPr lang="en-US" sz="2000" dirty="0"/>
          </a:p>
          <a:p>
            <a:r>
              <a:rPr lang="en-US" sz="2000" dirty="0" smtClean="0"/>
              <a:t>Moraine exposure ages interpreted as dating the completion of moraine formation and thus the termination of a glacier event</a:t>
            </a:r>
            <a:endParaRPr lang="en-US" sz="2000" dirty="0"/>
          </a:p>
        </p:txBody>
      </p:sp>
    </p:spTree>
    <p:extLst>
      <p:ext uri="{BB962C8B-B14F-4D97-AF65-F5344CB8AC3E}">
        <p14:creationId xmlns:p14="http://schemas.microsoft.com/office/powerpoint/2010/main" val="4060428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051720"/>
            <a:ext cx="3048000" cy="769441"/>
          </a:xfrm>
          <a:prstGeom prst="rect">
            <a:avLst/>
          </a:prstGeom>
          <a:noFill/>
        </p:spPr>
        <p:txBody>
          <a:bodyPr wrap="square" rtlCol="0">
            <a:spAutoFit/>
          </a:bodyPr>
          <a:lstStyle/>
          <a:p>
            <a:r>
              <a:rPr lang="en-US" sz="4400" baseline="30000" dirty="0" smtClean="0"/>
              <a:t>10</a:t>
            </a:r>
            <a:r>
              <a:rPr lang="en-US" sz="4400" dirty="0" smtClean="0"/>
              <a:t>Be Dating</a:t>
            </a:r>
            <a:endParaRPr lang="en-US" sz="4400" baseline="30000" dirty="0"/>
          </a:p>
        </p:txBody>
      </p:sp>
    </p:spTree>
    <p:extLst>
      <p:ext uri="{BB962C8B-B14F-4D97-AF65-F5344CB8AC3E}">
        <p14:creationId xmlns:p14="http://schemas.microsoft.com/office/powerpoint/2010/main" val="4130377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818"/>
            <a:ext cx="4596351" cy="642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334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14600"/>
            <a:ext cx="7543800" cy="1200329"/>
          </a:xfrm>
          <a:prstGeom prst="rect">
            <a:avLst/>
          </a:prstGeom>
          <a:noFill/>
        </p:spPr>
        <p:txBody>
          <a:bodyPr wrap="square" rtlCol="0">
            <a:spAutoFit/>
          </a:bodyPr>
          <a:lstStyle/>
          <a:p>
            <a:r>
              <a:rPr lang="en-US" dirty="0" smtClean="0"/>
              <a:t>Complexity of Holocene Climate as Reconstructed from a Greenland Ice Core</a:t>
            </a:r>
          </a:p>
          <a:p>
            <a:r>
              <a:rPr lang="en-US" dirty="0" smtClean="0"/>
              <a:t>S.R. O’Brien, P.A. </a:t>
            </a:r>
            <a:r>
              <a:rPr lang="en-US" dirty="0" err="1" smtClean="0"/>
              <a:t>Mayewski</a:t>
            </a:r>
            <a:r>
              <a:rPr lang="en-US" dirty="0" smtClean="0"/>
              <a:t>, L.D. Meeker, D.A. Meese, M.S. </a:t>
            </a:r>
            <a:r>
              <a:rPr lang="en-US" dirty="0" err="1" smtClean="0"/>
              <a:t>Twickler</a:t>
            </a:r>
            <a:r>
              <a:rPr lang="en-US" dirty="0" smtClean="0"/>
              <a:t>, and S.I. Whitlow, 1995</a:t>
            </a:r>
            <a:endParaRPr lang="en-US" dirty="0"/>
          </a:p>
        </p:txBody>
      </p:sp>
      <p:sp>
        <p:nvSpPr>
          <p:cNvPr id="3" name="TextBox 2"/>
          <p:cNvSpPr txBox="1"/>
          <p:nvPr/>
        </p:nvSpPr>
        <p:spPr>
          <a:xfrm>
            <a:off x="914400" y="4267200"/>
            <a:ext cx="7391400" cy="1477328"/>
          </a:xfrm>
          <a:prstGeom prst="rect">
            <a:avLst/>
          </a:prstGeom>
          <a:noFill/>
        </p:spPr>
        <p:txBody>
          <a:bodyPr wrap="square" rtlCol="0">
            <a:spAutoFit/>
          </a:bodyPr>
          <a:lstStyle/>
          <a:p>
            <a:r>
              <a:rPr lang="en-US" dirty="0" smtClean="0"/>
              <a:t>High-Frequency Holocene Glacier Fluctuations in New Zealand Differ from the Northern Signature</a:t>
            </a:r>
          </a:p>
          <a:p>
            <a:r>
              <a:rPr lang="en-US" dirty="0" smtClean="0"/>
              <a:t>J.M. Schaefer, G.H Denton, M. Kaplan, A. Putnam, R.C. </a:t>
            </a:r>
            <a:r>
              <a:rPr lang="en-US" dirty="0" err="1" smtClean="0"/>
              <a:t>Finkel</a:t>
            </a:r>
            <a:r>
              <a:rPr lang="en-US" dirty="0" smtClean="0"/>
              <a:t>, D.J.A. </a:t>
            </a:r>
            <a:r>
              <a:rPr lang="en-US" dirty="0" err="1" smtClean="0"/>
              <a:t>Barrell</a:t>
            </a:r>
            <a:r>
              <a:rPr lang="en-US" dirty="0" smtClean="0"/>
              <a:t>, B.G. Andersen, R. Schwartz, A. Mackintosh, T. Chinn, and C. </a:t>
            </a:r>
            <a:r>
              <a:rPr lang="en-US" dirty="0" err="1" smtClean="0"/>
              <a:t>Schluchter</a:t>
            </a:r>
            <a:r>
              <a:rPr lang="en-US" dirty="0" smtClean="0"/>
              <a:t>, 2009</a:t>
            </a:r>
            <a:endParaRPr lang="en-US" dirty="0"/>
          </a:p>
        </p:txBody>
      </p:sp>
    </p:spTree>
    <p:extLst>
      <p:ext uri="{BB962C8B-B14F-4D97-AF65-F5344CB8AC3E}">
        <p14:creationId xmlns:p14="http://schemas.microsoft.com/office/powerpoint/2010/main" val="1238615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743200"/>
            <a:ext cx="6629400" cy="1077218"/>
          </a:xfrm>
          <a:prstGeom prst="rect">
            <a:avLst/>
          </a:prstGeom>
          <a:noFill/>
        </p:spPr>
        <p:txBody>
          <a:bodyPr wrap="square" rtlCol="0">
            <a:spAutoFit/>
          </a:bodyPr>
          <a:lstStyle/>
          <a:p>
            <a:r>
              <a:rPr lang="en-US" sz="3200" dirty="0" smtClean="0"/>
              <a:t>Comparison between dating results and Northern Hemisphere data </a:t>
            </a:r>
            <a:endParaRPr lang="en-US" sz="3200" dirty="0"/>
          </a:p>
        </p:txBody>
      </p:sp>
    </p:spTree>
    <p:extLst>
      <p:ext uri="{BB962C8B-B14F-4D97-AF65-F5344CB8AC3E}">
        <p14:creationId xmlns:p14="http://schemas.microsoft.com/office/powerpoint/2010/main" val="554699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013545" cy="556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915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362200"/>
            <a:ext cx="8763000" cy="2400657"/>
          </a:xfrm>
          <a:prstGeom prst="rect">
            <a:avLst/>
          </a:prstGeom>
          <a:noFill/>
        </p:spPr>
        <p:txBody>
          <a:bodyPr wrap="square" rtlCol="0">
            <a:spAutoFit/>
          </a:bodyPr>
          <a:lstStyle/>
          <a:p>
            <a:r>
              <a:rPr lang="en-US" sz="2400" dirty="0" smtClean="0"/>
              <a:t>3 main conclusions:</a:t>
            </a:r>
          </a:p>
          <a:p>
            <a:endParaRPr lang="en-US" dirty="0"/>
          </a:p>
          <a:p>
            <a:pPr marL="342900" indent="-342900">
              <a:buAutoNum type="arabicPeriod"/>
            </a:pPr>
            <a:r>
              <a:rPr lang="en-US" dirty="0" smtClean="0"/>
              <a:t>Notable </a:t>
            </a:r>
            <a:r>
              <a:rPr lang="en-US" dirty="0" err="1" smtClean="0"/>
              <a:t>interhemispheric</a:t>
            </a:r>
            <a:r>
              <a:rPr lang="en-US" dirty="0" smtClean="0"/>
              <a:t> disparity in the timing of maximum ice extent during the Holocene</a:t>
            </a:r>
          </a:p>
          <a:p>
            <a:pPr marL="342900" indent="-342900">
              <a:buAutoNum type="arabicPeriod"/>
            </a:pPr>
            <a:endParaRPr lang="en-US" dirty="0"/>
          </a:p>
          <a:p>
            <a:r>
              <a:rPr lang="en-US" dirty="0" smtClean="0"/>
              <a:t>	Mt. Cook glacial maximum = 6500 </a:t>
            </a:r>
            <a:r>
              <a:rPr lang="en-US" dirty="0" err="1" smtClean="0"/>
              <a:t>yr</a:t>
            </a:r>
            <a:r>
              <a:rPr lang="en-US" dirty="0" smtClean="0"/>
              <a:t> B.P.</a:t>
            </a:r>
          </a:p>
          <a:p>
            <a:endParaRPr lang="en-US" dirty="0"/>
          </a:p>
          <a:p>
            <a:r>
              <a:rPr lang="en-US" dirty="0" smtClean="0"/>
              <a:t>	Northern Hemisphere glacial maximum = 1300 to 1860 C.E. (Little Ice Age)</a:t>
            </a:r>
            <a:endParaRPr lang="en-US" dirty="0"/>
          </a:p>
        </p:txBody>
      </p:sp>
    </p:spTree>
    <p:extLst>
      <p:ext uri="{BB962C8B-B14F-4D97-AF65-F5344CB8AC3E}">
        <p14:creationId xmlns:p14="http://schemas.microsoft.com/office/powerpoint/2010/main" val="3236497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124200"/>
            <a:ext cx="7467600" cy="1200329"/>
          </a:xfrm>
          <a:prstGeom prst="rect">
            <a:avLst/>
          </a:prstGeom>
          <a:noFill/>
        </p:spPr>
        <p:txBody>
          <a:bodyPr wrap="square" rtlCol="0">
            <a:spAutoFit/>
          </a:bodyPr>
          <a:lstStyle/>
          <a:p>
            <a:r>
              <a:rPr lang="en-US" sz="2400" dirty="0" smtClean="0"/>
              <a:t>2. Several glacier advances occurred in New Zealand during northern warm periods characterized by diminished or smaller-than-today northern glaciers</a:t>
            </a:r>
            <a:endParaRPr lang="en-US" sz="2400" dirty="0"/>
          </a:p>
        </p:txBody>
      </p:sp>
    </p:spTree>
    <p:extLst>
      <p:ext uri="{BB962C8B-B14F-4D97-AF65-F5344CB8AC3E}">
        <p14:creationId xmlns:p14="http://schemas.microsoft.com/office/powerpoint/2010/main" val="2164502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971800"/>
            <a:ext cx="7924800" cy="2308324"/>
          </a:xfrm>
          <a:prstGeom prst="rect">
            <a:avLst/>
          </a:prstGeom>
          <a:noFill/>
        </p:spPr>
        <p:txBody>
          <a:bodyPr wrap="square" rtlCol="0">
            <a:spAutoFit/>
          </a:bodyPr>
          <a:lstStyle/>
          <a:p>
            <a:r>
              <a:rPr lang="en-US" sz="2400" dirty="0" smtClean="0"/>
              <a:t>3. During periods of “coherence” between northern and southern hemisphere records, there is still a slight difference in maximum glacial extent </a:t>
            </a:r>
          </a:p>
          <a:p>
            <a:endParaRPr lang="en-US" sz="2400" dirty="0"/>
          </a:p>
          <a:p>
            <a:r>
              <a:rPr lang="en-US" sz="2400" dirty="0" smtClean="0"/>
              <a:t>“…broad consistency but differing detail of glacial behavior…” that has continued for the past 150 years</a:t>
            </a:r>
            <a:endParaRPr lang="en-US" sz="2400" dirty="0"/>
          </a:p>
        </p:txBody>
      </p:sp>
    </p:spTree>
    <p:extLst>
      <p:ext uri="{BB962C8B-B14F-4D97-AF65-F5344CB8AC3E}">
        <p14:creationId xmlns:p14="http://schemas.microsoft.com/office/powerpoint/2010/main" val="1126905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362200"/>
            <a:ext cx="7772400" cy="3785652"/>
          </a:xfrm>
          <a:prstGeom prst="rect">
            <a:avLst/>
          </a:prstGeom>
          <a:noFill/>
        </p:spPr>
        <p:txBody>
          <a:bodyPr wrap="square" rtlCol="0">
            <a:spAutoFit/>
          </a:bodyPr>
          <a:lstStyle/>
          <a:p>
            <a:r>
              <a:rPr lang="en-US" sz="2400" dirty="0" smtClean="0"/>
              <a:t>Schaefer et al.’s results are not consistent with hypothesis of </a:t>
            </a:r>
            <a:r>
              <a:rPr lang="en-US" sz="2400" dirty="0" err="1" smtClean="0"/>
              <a:t>interhemispheric</a:t>
            </a:r>
            <a:r>
              <a:rPr lang="en-US" sz="2400" dirty="0" smtClean="0"/>
              <a:t> synchrony of mid-to late Holocene climate change</a:t>
            </a:r>
          </a:p>
          <a:p>
            <a:endParaRPr lang="en-US" sz="2400" dirty="0"/>
          </a:p>
          <a:p>
            <a:r>
              <a:rPr lang="en-US" sz="2400" dirty="0" smtClean="0"/>
              <a:t>Also not consistent with a rhythmic asynchrony of climate change</a:t>
            </a:r>
          </a:p>
          <a:p>
            <a:endParaRPr lang="en-US" sz="2400" dirty="0"/>
          </a:p>
          <a:p>
            <a:r>
              <a:rPr lang="en-US" sz="2400" dirty="0" smtClean="0"/>
              <a:t>Variations of deep water production between the north and the south would most likely result in strictly </a:t>
            </a:r>
            <a:r>
              <a:rPr lang="en-US" sz="2400" dirty="0" err="1" smtClean="0"/>
              <a:t>antiphased</a:t>
            </a:r>
            <a:r>
              <a:rPr lang="en-US" sz="2400" dirty="0" smtClean="0"/>
              <a:t> glacier behavior in north and south</a:t>
            </a:r>
            <a:endParaRPr lang="en-US" sz="2400" dirty="0"/>
          </a:p>
        </p:txBody>
      </p:sp>
    </p:spTree>
    <p:extLst>
      <p:ext uri="{BB962C8B-B14F-4D97-AF65-F5344CB8AC3E}">
        <p14:creationId xmlns:p14="http://schemas.microsoft.com/office/powerpoint/2010/main" val="3997146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304777"/>
            <a:ext cx="7848600" cy="1815882"/>
          </a:xfrm>
          <a:prstGeom prst="rect">
            <a:avLst/>
          </a:prstGeom>
          <a:noFill/>
        </p:spPr>
        <p:txBody>
          <a:bodyPr wrap="square" rtlCol="0">
            <a:spAutoFit/>
          </a:bodyPr>
          <a:lstStyle/>
          <a:p>
            <a:r>
              <a:rPr lang="en-US" sz="2800" dirty="0" smtClean="0"/>
              <a:t>Recent studies show that climate models driven by solar changes CAN induce regionally distinct temperature changes like those seen in the Mount Cook moraine chronology</a:t>
            </a:r>
            <a:endParaRPr lang="en-US" sz="2800" dirty="0"/>
          </a:p>
        </p:txBody>
      </p:sp>
      <p:pic>
        <p:nvPicPr>
          <p:cNvPr id="6146" name="Picture 2" descr="C:\Users\Esther\AppData\Local\Microsoft\Windows\Temporary Internet Files\Content.IE5\75R2BAPE\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023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124200"/>
            <a:ext cx="7772400" cy="2062103"/>
          </a:xfrm>
          <a:prstGeom prst="rect">
            <a:avLst/>
          </a:prstGeom>
          <a:noFill/>
        </p:spPr>
        <p:txBody>
          <a:bodyPr wrap="square" rtlCol="0">
            <a:spAutoFit/>
          </a:bodyPr>
          <a:lstStyle/>
          <a:p>
            <a:r>
              <a:rPr lang="en-US" sz="3200" dirty="0" smtClean="0"/>
              <a:t>Schaefer et al. hypothesize that regional ocean-atmosphere oscillations may account for the observed glacier fluctuation patterns</a:t>
            </a:r>
            <a:endParaRPr lang="en-US" sz="3200" dirty="0"/>
          </a:p>
        </p:txBody>
      </p:sp>
    </p:spTree>
    <p:extLst>
      <p:ext uri="{BB962C8B-B14F-4D97-AF65-F5344CB8AC3E}">
        <p14:creationId xmlns:p14="http://schemas.microsoft.com/office/powerpoint/2010/main" val="928779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124200"/>
            <a:ext cx="6858000" cy="954107"/>
          </a:xfrm>
          <a:prstGeom prst="rect">
            <a:avLst/>
          </a:prstGeom>
          <a:noFill/>
        </p:spPr>
        <p:txBody>
          <a:bodyPr wrap="square" rtlCol="0">
            <a:spAutoFit/>
          </a:bodyPr>
          <a:lstStyle/>
          <a:p>
            <a:r>
              <a:rPr lang="en-US" sz="3200" dirty="0" smtClean="0"/>
              <a:t>Inter-decadal Pacific-Oscillation (IPO)</a:t>
            </a:r>
          </a:p>
          <a:p>
            <a:r>
              <a:rPr lang="en-US" sz="2400" dirty="0" smtClean="0"/>
              <a:t>a.k.a. Pacific Decadal Oscillation (PDO)</a:t>
            </a:r>
            <a:endParaRPr lang="en-US" sz="2400" dirty="0"/>
          </a:p>
        </p:txBody>
      </p:sp>
    </p:spTree>
    <p:extLst>
      <p:ext uri="{BB962C8B-B14F-4D97-AF65-F5344CB8AC3E}">
        <p14:creationId xmlns:p14="http://schemas.microsoft.com/office/powerpoint/2010/main" val="3425710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514600"/>
            <a:ext cx="8077200" cy="3416320"/>
          </a:xfrm>
          <a:prstGeom prst="rect">
            <a:avLst/>
          </a:prstGeom>
          <a:noFill/>
        </p:spPr>
        <p:txBody>
          <a:bodyPr wrap="square" rtlCol="0">
            <a:spAutoFit/>
          </a:bodyPr>
          <a:lstStyle/>
          <a:p>
            <a:r>
              <a:rPr lang="en-US" dirty="0" smtClean="0"/>
              <a:t>IPO has recently been proposed as a lower-frequency pattern within the El Nino Southern Oscillation</a:t>
            </a:r>
          </a:p>
          <a:p>
            <a:endParaRPr lang="en-US" dirty="0"/>
          </a:p>
          <a:p>
            <a:r>
              <a:rPr lang="en-US" dirty="0" smtClean="0"/>
              <a:t>Positive phases of the IPO comprise more frequent and more prolonged El Nino events, while negative IPO phases are characterized by a predominance of La Nina conditions.</a:t>
            </a:r>
          </a:p>
          <a:p>
            <a:endParaRPr lang="en-US" dirty="0"/>
          </a:p>
          <a:p>
            <a:r>
              <a:rPr lang="en-US" dirty="0" smtClean="0"/>
              <a:t>El Nino conditions bring greater frequency of southwesterly winds, increased precipitation in the S. Alps, and generally cooler air and sea surface temperatures.</a:t>
            </a:r>
          </a:p>
          <a:p>
            <a:endParaRPr lang="en-US" dirty="0"/>
          </a:p>
          <a:p>
            <a:r>
              <a:rPr lang="en-US" dirty="0" smtClean="0"/>
              <a:t>La Nina brings more frequent northerly winds, warmer air and sea surface temps and less precip</a:t>
            </a:r>
            <a:r>
              <a:rPr lang="en-US" dirty="0"/>
              <a:t>i</a:t>
            </a:r>
            <a:r>
              <a:rPr lang="en-US" dirty="0" smtClean="0"/>
              <a:t>tation in the S. Alps</a:t>
            </a:r>
            <a:endParaRPr lang="en-US" dirty="0"/>
          </a:p>
        </p:txBody>
      </p:sp>
    </p:spTree>
    <p:extLst>
      <p:ext uri="{BB962C8B-B14F-4D97-AF65-F5344CB8AC3E}">
        <p14:creationId xmlns:p14="http://schemas.microsoft.com/office/powerpoint/2010/main" val="532254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743200"/>
            <a:ext cx="7239000" cy="1569660"/>
          </a:xfrm>
          <a:prstGeom prst="rect">
            <a:avLst/>
          </a:prstGeom>
          <a:noFill/>
        </p:spPr>
        <p:txBody>
          <a:bodyPr wrap="square" rtlCol="0">
            <a:spAutoFit/>
          </a:bodyPr>
          <a:lstStyle/>
          <a:p>
            <a:r>
              <a:rPr lang="en-US" sz="3200" dirty="0" smtClean="0"/>
              <a:t>To assess how humans may affect climate, we must know what the natural variability of the climate is</a:t>
            </a:r>
            <a:endParaRPr lang="en-US" sz="3200" dirty="0"/>
          </a:p>
        </p:txBody>
      </p:sp>
    </p:spTree>
    <p:extLst>
      <p:ext uri="{BB962C8B-B14F-4D97-AF65-F5344CB8AC3E}">
        <p14:creationId xmlns:p14="http://schemas.microsoft.com/office/powerpoint/2010/main" val="1514077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0"/>
            <a:ext cx="52387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5286375"/>
            <a:ext cx="3733800" cy="215444"/>
          </a:xfrm>
          <a:prstGeom prst="rect">
            <a:avLst/>
          </a:prstGeom>
          <a:noFill/>
        </p:spPr>
        <p:txBody>
          <a:bodyPr wrap="square" rtlCol="0">
            <a:spAutoFit/>
          </a:bodyPr>
          <a:lstStyle/>
          <a:p>
            <a:r>
              <a:rPr lang="en-US" sz="800" dirty="0"/>
              <a:t>http://ffden-2.phys.uaf.edu/645fall2003_web.dir/Jason_Amundson/pdoindex.htm</a:t>
            </a:r>
          </a:p>
        </p:txBody>
      </p:sp>
      <p:sp>
        <p:nvSpPr>
          <p:cNvPr id="3" name="TextBox 2"/>
          <p:cNvSpPr txBox="1"/>
          <p:nvPr/>
        </p:nvSpPr>
        <p:spPr>
          <a:xfrm>
            <a:off x="5543550" y="2819400"/>
            <a:ext cx="3219450" cy="2031325"/>
          </a:xfrm>
          <a:prstGeom prst="rect">
            <a:avLst/>
          </a:prstGeom>
          <a:noFill/>
        </p:spPr>
        <p:txBody>
          <a:bodyPr wrap="square" rtlCol="0">
            <a:spAutoFit/>
          </a:bodyPr>
          <a:lstStyle/>
          <a:p>
            <a:r>
              <a:rPr lang="en-US" dirty="0" smtClean="0"/>
              <a:t>PDO index is calculated by spatially averaging the monthly sea surface temperature (SST) of the Pacific Ocean north of 20</a:t>
            </a:r>
            <a:r>
              <a:rPr lang="en-US" dirty="0" smtClean="0">
                <a:latin typeface="Calibri"/>
                <a:cs typeface="Calibri"/>
              </a:rPr>
              <a:t>˚</a:t>
            </a:r>
            <a:r>
              <a:rPr lang="en-US" dirty="0" smtClean="0"/>
              <a:t> N.  The global average anomaly is then subtracted to account for global warming.</a:t>
            </a:r>
            <a:endParaRPr lang="en-US" dirty="0"/>
          </a:p>
        </p:txBody>
      </p:sp>
    </p:spTree>
    <p:extLst>
      <p:ext uri="{BB962C8B-B14F-4D97-AF65-F5344CB8AC3E}">
        <p14:creationId xmlns:p14="http://schemas.microsoft.com/office/powerpoint/2010/main" val="2550936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828800"/>
            <a:ext cx="7086600" cy="4401205"/>
          </a:xfrm>
          <a:prstGeom prst="rect">
            <a:avLst/>
          </a:prstGeom>
          <a:noFill/>
        </p:spPr>
        <p:txBody>
          <a:bodyPr wrap="square" rtlCol="0">
            <a:spAutoFit/>
          </a:bodyPr>
          <a:lstStyle/>
          <a:p>
            <a:r>
              <a:rPr lang="en-US" sz="2800" dirty="0" smtClean="0"/>
              <a:t>As we’ve moved from the early to late Holocene, there may be ever-increasing importance on regional-scale drivers with regard to climate change.</a:t>
            </a:r>
          </a:p>
          <a:p>
            <a:endParaRPr lang="en-US" sz="2800" dirty="0"/>
          </a:p>
          <a:p>
            <a:r>
              <a:rPr lang="en-US" sz="2800" dirty="0" smtClean="0"/>
              <a:t>To accurately assess how climate will change in the future, it will be important to determine the effect that these regional-scale drivers have on the climate and how human influence might change these drivers.</a:t>
            </a:r>
            <a:endParaRPr lang="en-US" sz="2800" dirty="0"/>
          </a:p>
        </p:txBody>
      </p:sp>
    </p:spTree>
    <p:extLst>
      <p:ext uri="{BB962C8B-B14F-4D97-AF65-F5344CB8AC3E}">
        <p14:creationId xmlns:p14="http://schemas.microsoft.com/office/powerpoint/2010/main" val="1416749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590800"/>
            <a:ext cx="7696200" cy="2062103"/>
          </a:xfrm>
          <a:prstGeom prst="rect">
            <a:avLst/>
          </a:prstGeom>
          <a:noFill/>
        </p:spPr>
        <p:txBody>
          <a:bodyPr wrap="square" rtlCol="0">
            <a:spAutoFit/>
          </a:bodyPr>
          <a:lstStyle/>
          <a:p>
            <a:r>
              <a:rPr lang="en-US" sz="3200" dirty="0" smtClean="0"/>
              <a:t>O’Brien et al. studied various chemical species from the GISP2 ice core to gain insight into how climate has varied in the Holocene before human input</a:t>
            </a:r>
            <a:endParaRPr lang="en-US" sz="3200" dirty="0"/>
          </a:p>
        </p:txBody>
      </p:sp>
      <p:sp>
        <p:nvSpPr>
          <p:cNvPr id="3" name="TextBox 2"/>
          <p:cNvSpPr txBox="1"/>
          <p:nvPr/>
        </p:nvSpPr>
        <p:spPr>
          <a:xfrm>
            <a:off x="2514600" y="5278582"/>
            <a:ext cx="4191000" cy="646331"/>
          </a:xfrm>
          <a:prstGeom prst="rect">
            <a:avLst/>
          </a:prstGeom>
          <a:noFill/>
        </p:spPr>
        <p:txBody>
          <a:bodyPr wrap="square" rtlCol="0">
            <a:spAutoFit/>
          </a:bodyPr>
          <a:lstStyle/>
          <a:p>
            <a:r>
              <a:rPr lang="en-US" b="1" dirty="0" smtClean="0"/>
              <a:t>Marine</a:t>
            </a:r>
            <a:r>
              <a:rPr lang="en-US" dirty="0" smtClean="0"/>
              <a:t>: Na, </a:t>
            </a:r>
            <a:r>
              <a:rPr lang="en-US" dirty="0" err="1" smtClean="0"/>
              <a:t>Cl</a:t>
            </a:r>
            <a:r>
              <a:rPr lang="en-US" dirty="0" smtClean="0"/>
              <a:t>, Mg, K, </a:t>
            </a:r>
            <a:r>
              <a:rPr lang="en-US" dirty="0" err="1" smtClean="0"/>
              <a:t>Ca</a:t>
            </a:r>
            <a:r>
              <a:rPr lang="en-US" dirty="0" smtClean="0"/>
              <a:t>  </a:t>
            </a:r>
          </a:p>
          <a:p>
            <a:r>
              <a:rPr lang="en-US" b="1" dirty="0" smtClean="0"/>
              <a:t>Non-marine (terrestrial)</a:t>
            </a:r>
            <a:r>
              <a:rPr lang="en-US" dirty="0" smtClean="0"/>
              <a:t>: Na, Mg, K, </a:t>
            </a:r>
            <a:r>
              <a:rPr lang="en-US" dirty="0" err="1" smtClean="0"/>
              <a:t>Ca</a:t>
            </a:r>
            <a:endParaRPr lang="en-US" dirty="0"/>
          </a:p>
        </p:txBody>
      </p:sp>
    </p:spTree>
    <p:extLst>
      <p:ext uri="{BB962C8B-B14F-4D97-AF65-F5344CB8AC3E}">
        <p14:creationId xmlns:p14="http://schemas.microsoft.com/office/powerpoint/2010/main" val="201098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3276600"/>
            <a:ext cx="2590800" cy="584775"/>
          </a:xfrm>
          <a:prstGeom prst="rect">
            <a:avLst/>
          </a:prstGeom>
          <a:noFill/>
        </p:spPr>
        <p:txBody>
          <a:bodyPr wrap="square" rtlCol="0">
            <a:spAutoFit/>
          </a:bodyPr>
          <a:lstStyle/>
          <a:p>
            <a:r>
              <a:rPr lang="en-US" sz="3200" dirty="0" smtClean="0"/>
              <a:t>EOF Analysis</a:t>
            </a:r>
            <a:endParaRPr lang="en-US" sz="3200" dirty="0"/>
          </a:p>
        </p:txBody>
      </p:sp>
      <p:sp>
        <p:nvSpPr>
          <p:cNvPr id="3" name="TextBox 2"/>
          <p:cNvSpPr txBox="1"/>
          <p:nvPr/>
        </p:nvSpPr>
        <p:spPr>
          <a:xfrm>
            <a:off x="3086100" y="4484132"/>
            <a:ext cx="3276600" cy="369332"/>
          </a:xfrm>
          <a:prstGeom prst="rect">
            <a:avLst/>
          </a:prstGeom>
          <a:noFill/>
        </p:spPr>
        <p:txBody>
          <a:bodyPr wrap="square" rtlCol="0">
            <a:spAutoFit/>
          </a:bodyPr>
          <a:lstStyle/>
          <a:p>
            <a:r>
              <a:rPr lang="en-US" dirty="0" smtClean="0"/>
              <a:t>Empirical Orthogonal Function</a:t>
            </a:r>
            <a:endParaRPr lang="en-US" dirty="0"/>
          </a:p>
        </p:txBody>
      </p:sp>
    </p:spTree>
    <p:extLst>
      <p:ext uri="{BB962C8B-B14F-4D97-AF65-F5344CB8AC3E}">
        <p14:creationId xmlns:p14="http://schemas.microsoft.com/office/powerpoint/2010/main" val="3008771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382" y="2057400"/>
            <a:ext cx="7620000" cy="3785652"/>
          </a:xfrm>
          <a:prstGeom prst="rect">
            <a:avLst/>
          </a:prstGeom>
          <a:noFill/>
        </p:spPr>
        <p:txBody>
          <a:bodyPr wrap="square" rtlCol="0">
            <a:spAutoFit/>
          </a:bodyPr>
          <a:lstStyle/>
          <a:p>
            <a:r>
              <a:rPr lang="en-US" sz="2400" dirty="0" smtClean="0"/>
              <a:t>Many parameters of a system are measured, in this case marine and non-marine chemical species</a:t>
            </a:r>
          </a:p>
          <a:p>
            <a:endParaRPr lang="en-US" sz="2400" dirty="0"/>
          </a:p>
          <a:p>
            <a:r>
              <a:rPr lang="en-US" sz="2400" dirty="0" smtClean="0"/>
              <a:t>Several functions are calculated statistically that represent the variation seen between the parameters </a:t>
            </a:r>
          </a:p>
          <a:p>
            <a:endParaRPr lang="en-US" sz="2400" dirty="0"/>
          </a:p>
          <a:p>
            <a:r>
              <a:rPr lang="en-US" sz="2400" dirty="0" smtClean="0"/>
              <a:t>The function that can best represent the variation between the parameters (expressed as a percentage of variance) is the principle empirical orthogonal function, or EOF1</a:t>
            </a:r>
            <a:endParaRPr lang="en-US" sz="2400" dirty="0"/>
          </a:p>
        </p:txBody>
      </p:sp>
    </p:spTree>
    <p:extLst>
      <p:ext uri="{BB962C8B-B14F-4D97-AF65-F5344CB8AC3E}">
        <p14:creationId xmlns:p14="http://schemas.microsoft.com/office/powerpoint/2010/main" val="3006233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438400"/>
            <a:ext cx="6858000" cy="3046988"/>
          </a:xfrm>
          <a:prstGeom prst="rect">
            <a:avLst/>
          </a:prstGeom>
          <a:noFill/>
        </p:spPr>
        <p:txBody>
          <a:bodyPr wrap="square" rtlCol="0">
            <a:spAutoFit/>
          </a:bodyPr>
          <a:lstStyle/>
          <a:p>
            <a:r>
              <a:rPr lang="en-US" sz="3200" dirty="0" smtClean="0"/>
              <a:t>Principal EOF (EOF1) for Holocene data only accounted for 36% of the variability of the chemical data</a:t>
            </a:r>
          </a:p>
          <a:p>
            <a:endParaRPr lang="en-US" sz="3200" dirty="0"/>
          </a:p>
          <a:p>
            <a:r>
              <a:rPr lang="en-US" sz="3200" dirty="0" smtClean="0"/>
              <a:t>EOF1 for data ranging back 41 </a:t>
            </a:r>
            <a:r>
              <a:rPr lang="en-US" sz="3200" dirty="0" err="1" smtClean="0"/>
              <a:t>ka</a:t>
            </a:r>
            <a:r>
              <a:rPr lang="en-US" sz="3200" dirty="0" smtClean="0"/>
              <a:t> accounted for 92% </a:t>
            </a:r>
            <a:endParaRPr lang="en-US" sz="3200" dirty="0"/>
          </a:p>
        </p:txBody>
      </p:sp>
    </p:spTree>
    <p:extLst>
      <p:ext uri="{BB962C8B-B14F-4D97-AF65-F5344CB8AC3E}">
        <p14:creationId xmlns:p14="http://schemas.microsoft.com/office/powerpoint/2010/main" val="3998386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362200"/>
            <a:ext cx="7772400" cy="2431435"/>
          </a:xfrm>
          <a:prstGeom prst="rect">
            <a:avLst/>
          </a:prstGeom>
          <a:noFill/>
        </p:spPr>
        <p:txBody>
          <a:bodyPr wrap="square" rtlCol="0">
            <a:spAutoFit/>
          </a:bodyPr>
          <a:lstStyle/>
          <a:p>
            <a:endParaRPr lang="en-US" sz="2400" dirty="0"/>
          </a:p>
          <a:p>
            <a:r>
              <a:rPr lang="en-US" sz="3200" dirty="0" smtClean="0"/>
              <a:t>The 41 </a:t>
            </a:r>
            <a:r>
              <a:rPr lang="en-US" sz="3200" dirty="0" err="1" smtClean="0"/>
              <a:t>ka</a:t>
            </a:r>
            <a:r>
              <a:rPr lang="en-US" sz="3200" dirty="0" smtClean="0"/>
              <a:t> EOF1 represents a predictable system since 92% of the variability in the system can be represented by its calculated EOF1.</a:t>
            </a:r>
            <a:endParaRPr lang="en-US" sz="3200" dirty="0"/>
          </a:p>
        </p:txBody>
      </p:sp>
    </p:spTree>
    <p:extLst>
      <p:ext uri="{BB962C8B-B14F-4D97-AF65-F5344CB8AC3E}">
        <p14:creationId xmlns:p14="http://schemas.microsoft.com/office/powerpoint/2010/main" val="12355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27" y="2729345"/>
            <a:ext cx="7772400" cy="2677656"/>
          </a:xfrm>
          <a:prstGeom prst="rect">
            <a:avLst/>
          </a:prstGeom>
          <a:noFill/>
        </p:spPr>
        <p:txBody>
          <a:bodyPr wrap="square" rtlCol="0">
            <a:spAutoFit/>
          </a:bodyPr>
          <a:lstStyle/>
          <a:p>
            <a:r>
              <a:rPr lang="en-US" sz="2800" dirty="0" smtClean="0"/>
              <a:t>Conclusion: Since the Holocene EOF1 represents far less variability than the principle EOF for the data going back to 41ka, it is assumed that changes in source area, source strength, and atmospheric circulation are more complex in the Holocene (much less predictable)</a:t>
            </a:r>
            <a:endParaRPr lang="en-US" sz="2800" dirty="0"/>
          </a:p>
        </p:txBody>
      </p:sp>
    </p:spTree>
    <p:extLst>
      <p:ext uri="{BB962C8B-B14F-4D97-AF65-F5344CB8AC3E}">
        <p14:creationId xmlns:p14="http://schemas.microsoft.com/office/powerpoint/2010/main" val="36137500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294</TotalTime>
  <Words>1134</Words>
  <Application>Microsoft Office PowerPoint</Application>
  <PresentationFormat>On-screen Show (4:3)</PresentationFormat>
  <Paragraphs>132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Waveform</vt:lpstr>
      <vt:lpstr>Spanning the Holocene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Holocene Interglacial</dc:title>
  <dc:creator>Esther</dc:creator>
  <cp:lastModifiedBy>Esther</cp:lastModifiedBy>
  <cp:revision>25</cp:revision>
  <dcterms:created xsi:type="dcterms:W3CDTF">2012-11-06T07:03:38Z</dcterms:created>
  <dcterms:modified xsi:type="dcterms:W3CDTF">2012-11-06T17:26:18Z</dcterms:modified>
</cp:coreProperties>
</file>