
<file path=[Content_Types].xml><?xml version="1.0" encoding="utf-8"?>
<Types xmlns="http://schemas.openxmlformats.org/package/2006/content-types">
  <Override PartName="/ppt/notesSlides/notesSlide5.xml" ContentType="application/vnd.openxmlformats-officedocument.presentationml.notesSlide+xml"/>
  <Override PartName="/ppt/slideLayouts/slideLayout1.xml" ContentType="application/vnd.openxmlformats-officedocument.presentationml.slideLayout+xml"/>
  <Default Extension="png" ContentType="image/png"/>
  <Default Extension="rels" ContentType="application/vnd.openxmlformats-package.relationships+xml"/>
  <Override PartName="/ppt/slides/slide11.xml" ContentType="application/vnd.openxmlformats-officedocument.presentationml.slide+xml"/>
  <Default Extension="xml" ContentType="application/xml"/>
  <Override PartName="/ppt/slides/slide9.xml" ContentType="application/vnd.openxmlformats-officedocument.presentationml.slide+xml"/>
  <Override PartName="/ppt/notesSlides/notesSlide3.xml" ContentType="application/vnd.openxmlformats-officedocument.presentationml.notesSlide+xml"/>
  <Default Extension="jpeg" ContentType="image/jpeg"/>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notesSlides/notesSlide1.xml" ContentType="application/vnd.openxmlformats-officedocument.presentationml.notesSlide+xml"/>
  <Override PartName="/ppt/notesSlides/notesSlide8.xml" ContentType="application/vnd.openxmlformats-officedocument.presentationml.notesSlide+xml"/>
  <Override PartName="/ppt/slideLayouts/slideLayout6.xml" ContentType="application/vnd.openxmlformats-officedocument.presentationml.slideLayout+xml"/>
  <Override PartName="/ppt/slides/slide5.xml" ContentType="application/vnd.openxmlformats-officedocument.presentationml.slide+xml"/>
  <Override PartName="/ppt/theme/theme2.xml" ContentType="application/vnd.openxmlformats-officedocument.them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notesSlides/notesSlide6.xml" ContentType="application/vnd.openxmlformats-officedocument.presentationml.notesSlide+xml"/>
  <Override PartName="/ppt/slideLayouts/slideLayout2.xml" ContentType="application/vnd.openxmlformats-officedocument.presentationml.slideLayout+xml"/>
  <Override PartName="/ppt/slides/slide1.xml" ContentType="application/vnd.openxmlformats-officedocument.presentationml.slide+xml"/>
  <Override PartName="/ppt/slides/slide12.xml" ContentType="application/vnd.openxmlformats-officedocument.presentationml.slide+xml"/>
  <Default Extension="bin" ContentType="application/vnd.openxmlformats-officedocument.presentationml.printerSettings"/>
  <Override PartName="/ppt/notesSlides/notesSlide4.xml" ContentType="application/vnd.openxmlformats-officedocument.presentationml.notesSlide+xml"/>
  <Override PartName="/ppt/slides/slide10.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8.xml" ContentType="application/vnd.openxmlformats-officedocument.presentationml.slide+xml"/>
  <Override PartName="/ppt/presentation.xml" ContentType="application/vnd.openxmlformats-officedocument.presentationml.presentation.main+xml"/>
  <Override PartName="/ppt/notesSlides/notesSlide2.xml" ContentType="application/vnd.openxmlformats-officedocument.presentationml.notesSlide+xml"/>
  <Override PartName="/ppt/slideLayouts/slideLayout7.xml" ContentType="application/vnd.openxmlformats-officedocument.presentationml.slideLayout+xml"/>
  <Override PartName="/ppt/slides/slide6.xml" ContentType="application/vnd.openxmlformats-officedocument.presentationml.slide+xml"/>
  <Override PartName="/ppt/notesMasters/notesMaster1.xml" ContentType="application/vnd.openxmlformats-officedocument.presentationml.notesMaster+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notesSlides/notesSlide7.xml" ContentType="application/vnd.openxmlformats-officedocument.presentationml.notesSlide+xml"/>
  <Override PartName="/ppt/slideLayouts/slideLayout3.xml" ContentType="application/vnd.openxmlformats-officedocument.presentationml.slideLayout+xml"/>
  <Override PartName="/ppt/slides/slide2.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notesMasterIdLst>
    <p:notesMasterId r:id="rId14"/>
  </p:notesMasterIdLst>
  <p:sldIdLst>
    <p:sldId id="256" r:id="rId2"/>
    <p:sldId id="259" r:id="rId3"/>
    <p:sldId id="260" r:id="rId4"/>
    <p:sldId id="258" r:id="rId5"/>
    <p:sldId id="262" r:id="rId6"/>
    <p:sldId id="265" r:id="rId7"/>
    <p:sldId id="264" r:id="rId8"/>
    <p:sldId id="263" r:id="rId9"/>
    <p:sldId id="257" r:id="rId10"/>
    <p:sldId id="261" r:id="rId11"/>
    <p:sldId id="266" r:id="rId12"/>
    <p:sldId id="267"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4660"/>
  </p:normalViewPr>
  <p:slideViewPr>
    <p:cSldViewPr snapToGrid="0" snapToObjects="1">
      <p:cViewPr varScale="1">
        <p:scale>
          <a:sx n="98" d="100"/>
          <a:sy n="98" d="100"/>
        </p:scale>
        <p:origin x="-640" y="-11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notesMaster" Target="notesMasters/notesMaster1.xml"/><Relationship Id="rId15" Type="http://schemas.openxmlformats.org/officeDocument/2006/relationships/printerSettings" Target="printerSettings/printerSettings1.bin"/><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4C162CC-634E-AB4C-9C5A-57ABC5416F2B}" type="datetimeFigureOut">
              <a:rPr lang="en-US" smtClean="0"/>
              <a:t>11/5/12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7EC7439-667D-6144-818B-08D71A9E1FAE}"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1" indent="0" algn="l" defTabSz="457200" rtl="0" eaLnBrk="1" fontAlgn="auto" latinLnBrk="0" hangingPunct="1">
              <a:lnSpc>
                <a:spcPct val="100000"/>
              </a:lnSpc>
              <a:spcBef>
                <a:spcPts val="0"/>
              </a:spcBef>
              <a:spcAft>
                <a:spcPts val="0"/>
              </a:spcAft>
              <a:buClrTx/>
              <a:buSzTx/>
              <a:buFontTx/>
              <a:buNone/>
              <a:tabLst/>
              <a:defRPr/>
            </a:pPr>
            <a:r>
              <a:rPr lang="en-US" dirty="0" smtClean="0"/>
              <a:t>Naturally occurring nuclear fission &amp; </a:t>
            </a:r>
            <a:r>
              <a:rPr lang="en-US" dirty="0" err="1" smtClean="0"/>
              <a:t>nucleosynthesis</a:t>
            </a:r>
            <a:r>
              <a:rPr lang="en-US" dirty="0" smtClean="0"/>
              <a:t> (</a:t>
            </a:r>
            <a:r>
              <a:rPr lang="en-US" dirty="0" err="1" smtClean="0"/>
              <a:t>wikipedia</a:t>
            </a:r>
            <a:r>
              <a:rPr lang="en-US" dirty="0" smtClean="0"/>
              <a:t>)</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During </a:t>
            </a:r>
            <a:r>
              <a:rPr lang="en-US" sz="1200" kern="1200" dirty="0" err="1" smtClean="0">
                <a:solidFill>
                  <a:schemeClr val="tx1"/>
                </a:solidFill>
                <a:latin typeface="+mn-lt"/>
                <a:ea typeface="+mn-ea"/>
                <a:cs typeface="+mn-cs"/>
              </a:rPr>
              <a:t>spallation</a:t>
            </a:r>
            <a:r>
              <a:rPr lang="en-US" sz="1200" kern="1200" dirty="0" smtClean="0">
                <a:solidFill>
                  <a:schemeClr val="tx1"/>
                </a:solidFill>
                <a:latin typeface="+mn-lt"/>
                <a:ea typeface="+mn-ea"/>
                <a:cs typeface="+mn-cs"/>
              </a:rPr>
              <a:t> a secondary cosmic ray neutron with sufficient energy hits the target element and one or more particles are ejected from the nucleus leaving the </a:t>
            </a:r>
            <a:r>
              <a:rPr lang="en-US" sz="1200" kern="1200" dirty="0" err="1" smtClean="0">
                <a:solidFill>
                  <a:schemeClr val="tx1"/>
                </a:solidFill>
                <a:latin typeface="+mn-lt"/>
                <a:ea typeface="+mn-ea"/>
                <a:cs typeface="+mn-cs"/>
              </a:rPr>
              <a:t>cosmgenic</a:t>
            </a:r>
            <a:r>
              <a:rPr lang="en-US" sz="1200" kern="1200" dirty="0" smtClean="0">
                <a:solidFill>
                  <a:schemeClr val="tx1"/>
                </a:solidFill>
                <a:latin typeface="+mn-lt"/>
                <a:ea typeface="+mn-ea"/>
                <a:cs typeface="+mn-cs"/>
              </a:rPr>
              <a:t> nuclide in the target element’s site in the mineral lattice (Ivy-Ochs</a:t>
            </a:r>
            <a:r>
              <a:rPr lang="en-US" sz="1200" kern="1200" baseline="0" dirty="0" smtClean="0">
                <a:solidFill>
                  <a:schemeClr val="tx1"/>
                </a:solidFill>
                <a:latin typeface="+mn-lt"/>
                <a:ea typeface="+mn-ea"/>
                <a:cs typeface="+mn-cs"/>
              </a:rPr>
              <a:t> &amp; </a:t>
            </a:r>
            <a:r>
              <a:rPr lang="en-US" sz="1200" kern="1200" baseline="0" dirty="0" err="1" smtClean="0">
                <a:solidFill>
                  <a:schemeClr val="tx1"/>
                </a:solidFill>
                <a:latin typeface="+mn-lt"/>
                <a:ea typeface="+mn-ea"/>
                <a:cs typeface="+mn-cs"/>
              </a:rPr>
              <a:t>Kober</a:t>
            </a:r>
            <a:r>
              <a:rPr lang="en-US" sz="1200" kern="1200" baseline="0" dirty="0" smtClean="0">
                <a:solidFill>
                  <a:schemeClr val="tx1"/>
                </a:solidFill>
                <a:latin typeface="+mn-lt"/>
                <a:ea typeface="+mn-ea"/>
                <a:cs typeface="+mn-cs"/>
              </a:rPr>
              <a:t>, 2008)</a:t>
            </a:r>
          </a:p>
          <a:p>
            <a:endParaRPr lang="en-US" sz="1200" kern="1200" baseline="0" dirty="0" smtClean="0">
              <a:solidFill>
                <a:schemeClr val="tx1"/>
              </a:solidFill>
              <a:latin typeface="+mn-lt"/>
              <a:ea typeface="+mn-ea"/>
              <a:cs typeface="+mn-cs"/>
            </a:endParaRPr>
          </a:p>
          <a:p>
            <a:r>
              <a:rPr lang="en-US" sz="1200" kern="1200" dirty="0" err="1" smtClean="0">
                <a:solidFill>
                  <a:schemeClr val="tx1"/>
                </a:solidFill>
                <a:latin typeface="+mn-lt"/>
                <a:ea typeface="+mn-ea"/>
                <a:cs typeface="+mn-cs"/>
              </a:rPr>
              <a:t>Cosmogenic</a:t>
            </a:r>
            <a:r>
              <a:rPr lang="en-US" sz="1200" kern="1200" dirty="0" smtClean="0">
                <a:solidFill>
                  <a:schemeClr val="tx1"/>
                </a:solidFill>
                <a:latin typeface="+mn-lt"/>
                <a:ea typeface="+mn-ea"/>
                <a:cs typeface="+mn-cs"/>
              </a:rPr>
              <a:t> nuclides are also produced through interactions of </a:t>
            </a:r>
            <a:r>
              <a:rPr lang="en-US" sz="1200" kern="1200" dirty="0" err="1" smtClean="0">
                <a:solidFill>
                  <a:schemeClr val="tx1"/>
                </a:solidFill>
                <a:latin typeface="+mn-lt"/>
                <a:ea typeface="+mn-ea"/>
                <a:cs typeface="+mn-cs"/>
              </a:rPr>
              <a:t>muons</a:t>
            </a:r>
            <a:r>
              <a:rPr lang="en-US" sz="1200" kern="1200" dirty="0" smtClean="0">
                <a:solidFill>
                  <a:schemeClr val="tx1"/>
                </a:solidFill>
                <a:latin typeface="+mn-lt"/>
                <a:ea typeface="+mn-ea"/>
                <a:cs typeface="+mn-cs"/>
              </a:rPr>
              <a:t> with the target element </a:t>
            </a:r>
            <a:r>
              <a:rPr lang="en-US" sz="1200" kern="1200" dirty="0" smtClean="0">
                <a:solidFill>
                  <a:schemeClr val="tx1"/>
                </a:solidFill>
                <a:latin typeface="+mn-lt"/>
                <a:ea typeface="+mn-ea"/>
                <a:cs typeface="+mn-cs"/>
              </a:rPr>
              <a:t>(Ivy-Ochs</a:t>
            </a:r>
            <a:r>
              <a:rPr lang="en-US" sz="1200" kern="1200" baseline="0" dirty="0" smtClean="0">
                <a:solidFill>
                  <a:schemeClr val="tx1"/>
                </a:solidFill>
                <a:latin typeface="+mn-lt"/>
                <a:ea typeface="+mn-ea"/>
                <a:cs typeface="+mn-cs"/>
              </a:rPr>
              <a:t> &amp; </a:t>
            </a:r>
            <a:r>
              <a:rPr lang="en-US" sz="1200" kern="1200" baseline="0" dirty="0" err="1" smtClean="0">
                <a:solidFill>
                  <a:schemeClr val="tx1"/>
                </a:solidFill>
                <a:latin typeface="+mn-lt"/>
                <a:ea typeface="+mn-ea"/>
                <a:cs typeface="+mn-cs"/>
              </a:rPr>
              <a:t>Kober</a:t>
            </a:r>
            <a:r>
              <a:rPr lang="en-US" sz="1200" kern="1200" baseline="0" dirty="0" smtClean="0">
                <a:solidFill>
                  <a:schemeClr val="tx1"/>
                </a:solidFill>
                <a:latin typeface="+mn-lt"/>
                <a:ea typeface="+mn-ea"/>
                <a:cs typeface="+mn-cs"/>
              </a:rPr>
              <a:t>, 2008)</a:t>
            </a:r>
            <a:endParaRPr lang="en-US" dirty="0"/>
          </a:p>
        </p:txBody>
      </p:sp>
      <p:sp>
        <p:nvSpPr>
          <p:cNvPr id="4" name="Slide Number Placeholder 3"/>
          <p:cNvSpPr>
            <a:spLocks noGrp="1"/>
          </p:cNvSpPr>
          <p:nvPr>
            <p:ph type="sldNum" sz="quarter" idx="10"/>
          </p:nvPr>
        </p:nvSpPr>
        <p:spPr/>
        <p:txBody>
          <a:bodyPr/>
          <a:lstStyle/>
          <a:p>
            <a:fld id="{E7EC7439-667D-6144-818B-08D71A9E1FAE}" type="slidenum">
              <a:rPr lang="en-US" smtClean="0"/>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Production due to </a:t>
            </a:r>
            <a:r>
              <a:rPr lang="en-US" sz="1200" kern="1200" dirty="0" err="1" smtClean="0">
                <a:solidFill>
                  <a:schemeClr val="tx1"/>
                </a:solidFill>
                <a:latin typeface="+mn-lt"/>
                <a:ea typeface="+mn-ea"/>
                <a:cs typeface="+mn-cs"/>
              </a:rPr>
              <a:t>spallation</a:t>
            </a:r>
            <a:r>
              <a:rPr lang="en-US" sz="1200" kern="1200" dirty="0" smtClean="0">
                <a:solidFill>
                  <a:schemeClr val="tx1"/>
                </a:solidFill>
                <a:latin typeface="+mn-lt"/>
                <a:ea typeface="+mn-ea"/>
                <a:cs typeface="+mn-cs"/>
              </a:rPr>
              <a:t> decreases exponentially with depth (LAL 1991) (Fig. 3). </a:t>
            </a:r>
            <a:r>
              <a:rPr lang="en-US" sz="1200" kern="1200" dirty="0" err="1" smtClean="0">
                <a:solidFill>
                  <a:schemeClr val="tx1"/>
                </a:solidFill>
                <a:latin typeface="+mn-lt"/>
                <a:ea typeface="+mn-ea"/>
                <a:cs typeface="+mn-cs"/>
              </a:rPr>
              <a:t>Muons</a:t>
            </a:r>
            <a:r>
              <a:rPr lang="en-US" sz="1200" kern="1200" dirty="0" smtClean="0">
                <a:solidFill>
                  <a:schemeClr val="tx1"/>
                </a:solidFill>
                <a:latin typeface="+mn-lt"/>
                <a:ea typeface="+mn-ea"/>
                <a:cs typeface="+mn-cs"/>
              </a:rPr>
              <a:t> are less apt to react than neutrons thus they penetrate deeper into the Earth’s surface and production due to </a:t>
            </a:r>
            <a:r>
              <a:rPr lang="en-US" sz="1200" kern="1200" dirty="0" err="1" smtClean="0">
                <a:solidFill>
                  <a:schemeClr val="tx1"/>
                </a:solidFill>
                <a:latin typeface="+mn-lt"/>
                <a:ea typeface="+mn-ea"/>
                <a:cs typeface="+mn-cs"/>
              </a:rPr>
              <a:t>muons</a:t>
            </a:r>
            <a:r>
              <a:rPr lang="en-US" sz="1200" kern="1200" dirty="0" smtClean="0">
                <a:solidFill>
                  <a:schemeClr val="tx1"/>
                </a:solidFill>
                <a:latin typeface="+mn-lt"/>
                <a:ea typeface="+mn-ea"/>
                <a:cs typeface="+mn-cs"/>
              </a:rPr>
              <a:t> becomes increasingly important below depths of about 2 </a:t>
            </a:r>
            <a:r>
              <a:rPr lang="en-US" sz="1200" kern="1200" dirty="0" err="1" smtClean="0">
                <a:solidFill>
                  <a:schemeClr val="tx1"/>
                </a:solidFill>
                <a:latin typeface="+mn-lt"/>
                <a:ea typeface="+mn-ea"/>
                <a:cs typeface="+mn-cs"/>
              </a:rPr>
              <a:t>m</a:t>
            </a:r>
            <a:r>
              <a:rPr lang="en-US" sz="1200" kern="1200" dirty="0" smtClean="0">
                <a:solidFill>
                  <a:schemeClr val="tx1"/>
                </a:solidFill>
                <a:latin typeface="+mn-lt"/>
                <a:ea typeface="+mn-ea"/>
                <a:cs typeface="+mn-cs"/>
              </a:rPr>
              <a:t> (in a rock of density 2.7 </a:t>
            </a:r>
            <a:r>
              <a:rPr lang="en-US" sz="1200" kern="1200" dirty="0" err="1" smtClean="0">
                <a:solidFill>
                  <a:schemeClr val="tx1"/>
                </a:solidFill>
                <a:latin typeface="+mn-lt"/>
                <a:ea typeface="+mn-ea"/>
                <a:cs typeface="+mn-cs"/>
              </a:rPr>
              <a:t>g</a:t>
            </a:r>
            <a:r>
              <a:rPr lang="en-US" sz="1200" kern="1200" dirty="0" smtClean="0">
                <a:solidFill>
                  <a:schemeClr val="tx1"/>
                </a:solidFill>
                <a:latin typeface="+mn-lt"/>
                <a:ea typeface="+mn-ea"/>
                <a:cs typeface="+mn-cs"/>
              </a:rPr>
              <a:t> cm-3).</a:t>
            </a:r>
            <a:endParaRPr lang="en-US" dirty="0"/>
          </a:p>
        </p:txBody>
      </p:sp>
      <p:sp>
        <p:nvSpPr>
          <p:cNvPr id="4" name="Slide Number Placeholder 3"/>
          <p:cNvSpPr>
            <a:spLocks noGrp="1"/>
          </p:cNvSpPr>
          <p:nvPr>
            <p:ph type="sldNum" sz="quarter" idx="10"/>
          </p:nvPr>
        </p:nvSpPr>
        <p:spPr/>
        <p:txBody>
          <a:bodyPr/>
          <a:lstStyle/>
          <a:p>
            <a:fld id="{E7EC7439-667D-6144-818B-08D71A9E1FAE}" type="slidenum">
              <a:rPr lang="en-US" smtClean="0"/>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This means that in traversing the atmosphere, the flux of cosmic ray particles first increases (in the first few kilometers) then steadily decreases. Consequently, nuclide production rates in rocks at the surface of the earth are lower at lower altitude. </a:t>
            </a:r>
          </a:p>
          <a:p>
            <a:r>
              <a:rPr lang="en-US" sz="1200" kern="1200" dirty="0" smtClean="0">
                <a:solidFill>
                  <a:schemeClr val="tx1"/>
                </a:solidFill>
                <a:latin typeface="+mn-lt"/>
                <a:ea typeface="+mn-ea"/>
                <a:cs typeface="+mn-cs"/>
              </a:rPr>
              <a:t>High solar activity reduces the primary cosmic ray flux.  Earth’s magnetic field impedes and deflects particles with lesser energies at lower latitudes. As a consequence cosmic ray intensity and therefore nuclide production is higher at the poles than at the equator. (Ivy-Ochs &amp; </a:t>
            </a:r>
            <a:r>
              <a:rPr lang="en-US" sz="1200" kern="1200" dirty="0" err="1" smtClean="0">
                <a:solidFill>
                  <a:schemeClr val="tx1"/>
                </a:solidFill>
                <a:latin typeface="+mn-lt"/>
                <a:ea typeface="+mn-ea"/>
                <a:cs typeface="+mn-cs"/>
              </a:rPr>
              <a:t>Kober</a:t>
            </a:r>
            <a:r>
              <a:rPr lang="en-US" sz="1200" kern="1200" dirty="0" smtClean="0">
                <a:solidFill>
                  <a:schemeClr val="tx1"/>
                </a:solidFill>
                <a:latin typeface="+mn-lt"/>
                <a:ea typeface="+mn-ea"/>
                <a:cs typeface="+mn-cs"/>
              </a:rPr>
              <a:t>, 2008)</a:t>
            </a:r>
            <a:endParaRPr lang="en-US" dirty="0"/>
          </a:p>
        </p:txBody>
      </p:sp>
      <p:sp>
        <p:nvSpPr>
          <p:cNvPr id="4" name="Slide Number Placeholder 3"/>
          <p:cNvSpPr>
            <a:spLocks noGrp="1"/>
          </p:cNvSpPr>
          <p:nvPr>
            <p:ph type="sldNum" sz="quarter" idx="10"/>
          </p:nvPr>
        </p:nvSpPr>
        <p:spPr/>
        <p:txBody>
          <a:bodyPr/>
          <a:lstStyle/>
          <a:p>
            <a:fld id="{E7EC7439-667D-6144-818B-08D71A9E1FAE}" type="slidenum">
              <a:rPr lang="en-US" smtClean="0"/>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Increasing prod rate increases </a:t>
            </a:r>
            <a:r>
              <a:rPr lang="en-US" baseline="0" dirty="0" err="1" smtClean="0"/>
              <a:t>conc</a:t>
            </a:r>
            <a:endParaRPr lang="en-US" baseline="0" dirty="0" smtClean="0"/>
          </a:p>
          <a:p>
            <a:r>
              <a:rPr lang="en-US" baseline="0" dirty="0" smtClean="0"/>
              <a:t>Increasing decay constant decreases </a:t>
            </a:r>
            <a:r>
              <a:rPr lang="en-US" baseline="0" dirty="0" err="1" smtClean="0"/>
              <a:t>conc</a:t>
            </a:r>
            <a:endParaRPr lang="en-US" baseline="0" dirty="0" smtClean="0"/>
          </a:p>
          <a:p>
            <a:r>
              <a:rPr lang="en-US" baseline="0" dirty="0" smtClean="0"/>
              <a:t>Increasing density decreases </a:t>
            </a:r>
            <a:r>
              <a:rPr lang="en-US" baseline="0" dirty="0" err="1" smtClean="0"/>
              <a:t>conc</a:t>
            </a:r>
            <a:endParaRPr lang="en-US" baseline="0" dirty="0" smtClean="0"/>
          </a:p>
          <a:p>
            <a:r>
              <a:rPr lang="en-US" baseline="0" dirty="0" smtClean="0"/>
              <a:t>Increasing erosion rate decreases </a:t>
            </a:r>
            <a:r>
              <a:rPr lang="en-US" baseline="0" dirty="0" err="1" smtClean="0"/>
              <a:t>conc</a:t>
            </a:r>
            <a:endParaRPr lang="en-US" baseline="0" dirty="0" smtClean="0"/>
          </a:p>
          <a:p>
            <a:r>
              <a:rPr lang="en-US" baseline="0" dirty="0" smtClean="0"/>
              <a:t>	Doubling the grouped term: 1 – </a:t>
            </a:r>
            <a:r>
              <a:rPr lang="en-US" baseline="0" dirty="0" err="1" smtClean="0"/>
              <a:t>e^(grouped</a:t>
            </a:r>
            <a:r>
              <a:rPr lang="en-US" baseline="0" dirty="0" smtClean="0"/>
              <a:t> term) will increase but not at a comparable rate to how it will half the production term</a:t>
            </a:r>
            <a:endParaRPr lang="en-US" dirty="0"/>
          </a:p>
        </p:txBody>
      </p:sp>
      <p:sp>
        <p:nvSpPr>
          <p:cNvPr id="4" name="Slide Number Placeholder 3"/>
          <p:cNvSpPr>
            <a:spLocks noGrp="1"/>
          </p:cNvSpPr>
          <p:nvPr>
            <p:ph type="sldNum" sz="quarter" idx="10"/>
          </p:nvPr>
        </p:nvSpPr>
        <p:spPr/>
        <p:txBody>
          <a:bodyPr/>
          <a:lstStyle/>
          <a:p>
            <a:fld id="{E7EC7439-667D-6144-818B-08D71A9E1FAE}" type="slidenum">
              <a:rPr lang="en-US" smtClean="0"/>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7EC7439-667D-6144-818B-08D71A9E1FAE}" type="slidenum">
              <a:rPr lang="en-US" smtClean="0"/>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7EC7439-667D-6144-818B-08D71A9E1FAE}" type="slidenum">
              <a:rPr lang="en-US" smtClean="0"/>
              <a:t>8</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On</a:t>
            </a:r>
            <a:r>
              <a:rPr lang="en-US" baseline="0" dirty="0" smtClean="0"/>
              <a:t> the order of tens to millions of years</a:t>
            </a:r>
            <a:endParaRPr lang="en-US" dirty="0"/>
          </a:p>
        </p:txBody>
      </p:sp>
      <p:sp>
        <p:nvSpPr>
          <p:cNvPr id="4" name="Slide Number Placeholder 3"/>
          <p:cNvSpPr>
            <a:spLocks noGrp="1"/>
          </p:cNvSpPr>
          <p:nvPr>
            <p:ph type="sldNum" sz="quarter" idx="10"/>
          </p:nvPr>
        </p:nvSpPr>
        <p:spPr/>
        <p:txBody>
          <a:bodyPr/>
          <a:lstStyle/>
          <a:p>
            <a:fld id="{E7EC7439-667D-6144-818B-08D71A9E1FAE}" type="slidenum">
              <a:rPr lang="en-US" smtClean="0"/>
              <a:t>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Moraines are susceptible to instability and degradation</a:t>
            </a:r>
            <a:r>
              <a:rPr lang="en-US" baseline="0" dirty="0" smtClean="0"/>
              <a:t> over time, thus, samples must be chosen carefully.</a:t>
            </a:r>
            <a:endParaRPr lang="en-US" dirty="0"/>
          </a:p>
        </p:txBody>
      </p:sp>
      <p:sp>
        <p:nvSpPr>
          <p:cNvPr id="4" name="Slide Number Placeholder 3"/>
          <p:cNvSpPr>
            <a:spLocks noGrp="1"/>
          </p:cNvSpPr>
          <p:nvPr>
            <p:ph type="sldNum" sz="quarter" idx="10"/>
          </p:nvPr>
        </p:nvSpPr>
        <p:spPr/>
        <p:txBody>
          <a:bodyPr/>
          <a:lstStyle/>
          <a:p>
            <a:fld id="{E7EC7439-667D-6144-818B-08D71A9E1FAE}" type="slidenum">
              <a:rPr lang="en-US" smtClean="0"/>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BD8E3ED-CC5E-9F4E-A089-D069FBEA26BB}" type="datetimeFigureOut">
              <a:rPr lang="en-US" smtClean="0"/>
              <a:t>11/5/12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6AE128-741F-E542-900A-CFC6B3701677}"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BD8E3ED-CC5E-9F4E-A089-D069FBEA26BB}" type="datetimeFigureOut">
              <a:rPr lang="en-US" smtClean="0"/>
              <a:t>11/5/12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6AE128-741F-E542-900A-CFC6B370167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BD8E3ED-CC5E-9F4E-A089-D069FBEA26BB}" type="datetimeFigureOut">
              <a:rPr lang="en-US" smtClean="0"/>
              <a:t>11/5/12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6AE128-741F-E542-900A-CFC6B370167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BD8E3ED-CC5E-9F4E-A089-D069FBEA26BB}" type="datetimeFigureOut">
              <a:rPr lang="en-US" smtClean="0"/>
              <a:t>11/5/12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6AE128-741F-E542-900A-CFC6B3701677}"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BD8E3ED-CC5E-9F4E-A089-D069FBEA26BB}" type="datetimeFigureOut">
              <a:rPr lang="en-US" smtClean="0"/>
              <a:t>11/5/12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6AE128-741F-E542-900A-CFC6B3701677}"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BD8E3ED-CC5E-9F4E-A089-D069FBEA26BB}" type="datetimeFigureOut">
              <a:rPr lang="en-US" smtClean="0"/>
              <a:t>11/5/12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6AE128-741F-E542-900A-CFC6B3701677}"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BD8E3ED-CC5E-9F4E-A089-D069FBEA26BB}" type="datetimeFigureOut">
              <a:rPr lang="en-US" smtClean="0"/>
              <a:t>11/5/12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66AE128-741F-E542-900A-CFC6B3701677}"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BD8E3ED-CC5E-9F4E-A089-D069FBEA26BB}" type="datetimeFigureOut">
              <a:rPr lang="en-US" smtClean="0"/>
              <a:t>11/5/12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66AE128-741F-E542-900A-CFC6B370167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BD8E3ED-CC5E-9F4E-A089-D069FBEA26BB}" type="datetimeFigureOut">
              <a:rPr lang="en-US" smtClean="0"/>
              <a:t>11/5/12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66AE128-741F-E542-900A-CFC6B370167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BD8E3ED-CC5E-9F4E-A089-D069FBEA26BB}" type="datetimeFigureOut">
              <a:rPr lang="en-US" smtClean="0"/>
              <a:t>11/5/12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6AE128-741F-E542-900A-CFC6B3701677}"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BD8E3ED-CC5E-9F4E-A089-D069FBEA26BB}" type="datetimeFigureOut">
              <a:rPr lang="en-US" smtClean="0"/>
              <a:t>11/5/12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6AE128-741F-E542-900A-CFC6B3701677}"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BD8E3ED-CC5E-9F4E-A089-D069FBEA26BB}" type="datetimeFigureOut">
              <a:rPr lang="en-US" smtClean="0"/>
              <a:t>11/5/12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6AE128-741F-E542-900A-CFC6B3701677}"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3.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6000" baseline="30000" dirty="0" smtClean="0"/>
              <a:t>10</a:t>
            </a:r>
            <a:r>
              <a:rPr lang="en-US" sz="6000" dirty="0" smtClean="0"/>
              <a:t>Be</a:t>
            </a:r>
            <a:endParaRPr lang="en-US" sz="6000" baseline="30000" dirty="0"/>
          </a:p>
        </p:txBody>
      </p:sp>
      <p:sp>
        <p:nvSpPr>
          <p:cNvPr id="3" name="Subtitle 2"/>
          <p:cNvSpPr>
            <a:spLocks noGrp="1"/>
          </p:cNvSpPr>
          <p:nvPr>
            <p:ph type="subTitle" idx="1"/>
          </p:nvPr>
        </p:nvSpPr>
        <p:spPr/>
        <p:txBody>
          <a:bodyPr>
            <a:normAutofit/>
          </a:bodyPr>
          <a:lstStyle/>
          <a:p>
            <a:r>
              <a:rPr lang="en-US" sz="1800" dirty="0" smtClean="0"/>
              <a:t>06NOV2012</a:t>
            </a:r>
          </a:p>
          <a:p>
            <a:r>
              <a:rPr lang="en-US" sz="1800" dirty="0" smtClean="0"/>
              <a:t>Kelly Hughes</a:t>
            </a:r>
            <a:endParaRPr lang="en-US" sz="1800" dirty="0"/>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target greywacke boulders?</a:t>
            </a:r>
            <a:endParaRPr lang="en-US" dirty="0"/>
          </a:p>
        </p:txBody>
      </p:sp>
      <p:sp>
        <p:nvSpPr>
          <p:cNvPr id="3" name="Content Placeholder 2"/>
          <p:cNvSpPr>
            <a:spLocks noGrp="1"/>
          </p:cNvSpPr>
          <p:nvPr>
            <p:ph idx="1"/>
          </p:nvPr>
        </p:nvSpPr>
        <p:spPr/>
        <p:txBody>
          <a:bodyPr>
            <a:normAutofit lnSpcReduction="10000"/>
          </a:bodyPr>
          <a:lstStyle/>
          <a:p>
            <a:r>
              <a:rPr lang="en-US" dirty="0" smtClean="0"/>
              <a:t>Greywacke: poorly sorted sandstone, high quartz content</a:t>
            </a:r>
          </a:p>
          <a:p>
            <a:pPr lvl="1"/>
            <a:r>
              <a:rPr lang="en-US" dirty="0" smtClean="0"/>
              <a:t>Quartz is ubiquitous and highly resistant to weathering</a:t>
            </a:r>
          </a:p>
          <a:p>
            <a:pPr lvl="1"/>
            <a:r>
              <a:rPr lang="en-US" dirty="0" smtClean="0"/>
              <a:t>Quartz can be cleaned of the meteoric (atmospheric) </a:t>
            </a:r>
            <a:r>
              <a:rPr lang="en-US" baseline="30000" dirty="0" smtClean="0"/>
              <a:t>10</a:t>
            </a:r>
            <a:r>
              <a:rPr lang="en-US" dirty="0" smtClean="0"/>
              <a:t>Be</a:t>
            </a:r>
          </a:p>
          <a:p>
            <a:r>
              <a:rPr lang="en-US" dirty="0" smtClean="0"/>
              <a:t>Large boulders are more stable than smaller </a:t>
            </a:r>
            <a:r>
              <a:rPr lang="en-US" dirty="0" err="1" smtClean="0"/>
              <a:t>clasts</a:t>
            </a:r>
            <a:endParaRPr lang="en-US" dirty="0" smtClean="0"/>
          </a:p>
          <a:p>
            <a:pPr lvl="1"/>
            <a:r>
              <a:rPr lang="en-US" dirty="0" smtClean="0"/>
              <a:t>Toppling/shifting can result in inaccurate ages </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Improvements to the </a:t>
            </a:r>
            <a:r>
              <a:rPr lang="en-US" baseline="30000" dirty="0" smtClean="0"/>
              <a:t>10</a:t>
            </a:r>
            <a:r>
              <a:rPr lang="en-US" dirty="0" smtClean="0"/>
              <a:t>Be Method?</a:t>
            </a:r>
            <a:endParaRPr lang="en-US" dirty="0"/>
          </a:p>
        </p:txBody>
      </p:sp>
      <p:sp>
        <p:nvSpPr>
          <p:cNvPr id="3" name="Content Placeholder 2"/>
          <p:cNvSpPr>
            <a:spLocks noGrp="1"/>
          </p:cNvSpPr>
          <p:nvPr>
            <p:ph idx="1"/>
          </p:nvPr>
        </p:nvSpPr>
        <p:spPr/>
        <p:txBody>
          <a:bodyPr/>
          <a:lstStyle/>
          <a:p>
            <a:r>
              <a:rPr lang="en-US" dirty="0" smtClean="0"/>
              <a:t>Pinning down an accurate half-life; 1.51 </a:t>
            </a:r>
            <a:r>
              <a:rPr lang="en-US" dirty="0" err="1" smtClean="0"/>
              <a:t>Myr</a:t>
            </a:r>
            <a:r>
              <a:rPr lang="en-US" dirty="0" smtClean="0"/>
              <a:t> and 1.34 </a:t>
            </a:r>
            <a:r>
              <a:rPr lang="en-US" dirty="0" err="1" smtClean="0"/>
              <a:t>Myr</a:t>
            </a:r>
            <a:r>
              <a:rPr lang="en-US" dirty="0" smtClean="0"/>
              <a:t> both published</a:t>
            </a:r>
          </a:p>
          <a:p>
            <a:r>
              <a:rPr lang="en-US" dirty="0" smtClean="0"/>
              <a:t>Combining nuclides checks for continuous exposure vs. intermittent coverage</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a:t>
            </a:r>
            <a:endParaRPr lang="en-US" dirty="0"/>
          </a:p>
        </p:txBody>
      </p:sp>
      <p:sp>
        <p:nvSpPr>
          <p:cNvPr id="3" name="Content Placeholder 2"/>
          <p:cNvSpPr>
            <a:spLocks noGrp="1"/>
          </p:cNvSpPr>
          <p:nvPr>
            <p:ph idx="1"/>
          </p:nvPr>
        </p:nvSpPr>
        <p:spPr/>
        <p:txBody>
          <a:bodyPr/>
          <a:lstStyle/>
          <a:p>
            <a:r>
              <a:rPr lang="en-US" dirty="0" smtClean="0"/>
              <a:t>Ivy-Ochs, S. and </a:t>
            </a:r>
            <a:r>
              <a:rPr lang="en-US" dirty="0" err="1" smtClean="0"/>
              <a:t>Kober</a:t>
            </a:r>
            <a:r>
              <a:rPr lang="en-US" dirty="0" smtClean="0"/>
              <a:t>, F. Surface exposure dating with </a:t>
            </a:r>
            <a:r>
              <a:rPr lang="en-US" dirty="0" err="1" smtClean="0"/>
              <a:t>cosmogenic</a:t>
            </a:r>
            <a:r>
              <a:rPr lang="en-US" dirty="0" smtClean="0"/>
              <a:t> nuclides. Journal of Quaternary Science. 2008. </a:t>
            </a:r>
            <a:r>
              <a:rPr lang="en-US" dirty="0" err="1" smtClean="0"/>
              <a:t>v</a:t>
            </a:r>
            <a:r>
              <a:rPr lang="en-US" dirty="0" smtClean="0"/>
              <a:t>. 57. no. 1-2. </a:t>
            </a:r>
            <a:r>
              <a:rPr lang="en-US" dirty="0" err="1" smtClean="0"/>
              <a:t>p</a:t>
            </a:r>
            <a:r>
              <a:rPr lang="en-US" dirty="0" smtClean="0"/>
              <a:t>. 179-209</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is it produced?</a:t>
            </a:r>
            <a:endParaRPr lang="en-US" dirty="0"/>
          </a:p>
        </p:txBody>
      </p:sp>
      <p:sp>
        <p:nvSpPr>
          <p:cNvPr id="3" name="Content Placeholder 2"/>
          <p:cNvSpPr>
            <a:spLocks noGrp="1"/>
          </p:cNvSpPr>
          <p:nvPr>
            <p:ph idx="1"/>
          </p:nvPr>
        </p:nvSpPr>
        <p:spPr/>
        <p:txBody>
          <a:bodyPr/>
          <a:lstStyle/>
          <a:p>
            <a:r>
              <a:rPr lang="en-US" dirty="0" smtClean="0"/>
              <a:t>Cosmic Ray </a:t>
            </a:r>
            <a:r>
              <a:rPr lang="en-US" dirty="0" err="1" smtClean="0"/>
              <a:t>Spallation</a:t>
            </a:r>
            <a:r>
              <a:rPr lang="en-US" dirty="0"/>
              <a:t>:</a:t>
            </a:r>
            <a:endParaRPr lang="en-US" dirty="0" smtClean="0"/>
          </a:p>
          <a:p>
            <a:pPr lvl="1"/>
            <a:r>
              <a:rPr lang="en-US" baseline="30000" dirty="0" smtClean="0"/>
              <a:t>10</a:t>
            </a:r>
            <a:r>
              <a:rPr lang="en-US" dirty="0" smtClean="0"/>
              <a:t>Be results from</a:t>
            </a:r>
            <a:r>
              <a:rPr lang="en-US" dirty="0" smtClean="0"/>
              <a:t> </a:t>
            </a:r>
            <a:r>
              <a:rPr lang="en-US" baseline="30000" dirty="0" smtClean="0"/>
              <a:t>16</a:t>
            </a:r>
            <a:r>
              <a:rPr lang="en-US" dirty="0" smtClean="0"/>
              <a:t>O being</a:t>
            </a:r>
            <a:r>
              <a:rPr lang="en-US" dirty="0" smtClean="0"/>
              <a:t> bombarded with highly energetic cosmic rays</a:t>
            </a:r>
          </a:p>
          <a:p>
            <a:r>
              <a:rPr lang="en-US" dirty="0" err="1" smtClean="0"/>
              <a:t>Muon</a:t>
            </a:r>
            <a:r>
              <a:rPr lang="en-US" dirty="0" smtClean="0"/>
              <a:t>-reduced reactions:</a:t>
            </a:r>
          </a:p>
          <a:p>
            <a:pPr lvl="1"/>
            <a:r>
              <a:rPr lang="en-US" dirty="0" smtClean="0"/>
              <a:t>Unstable subatomic (-) charged particle interacting </a:t>
            </a:r>
            <a:r>
              <a:rPr lang="en-US" dirty="0" err="1" smtClean="0"/>
              <a:t>w</a:t>
            </a:r>
            <a:r>
              <a:rPr lang="en-US" dirty="0" smtClean="0"/>
              <a:t>/ target elements</a:t>
            </a:r>
          </a:p>
          <a:p>
            <a:pPr lvl="2"/>
            <a:r>
              <a:rPr lang="en-US" dirty="0" smtClean="0"/>
              <a:t>Stopped </a:t>
            </a:r>
            <a:r>
              <a:rPr lang="en-US" dirty="0" err="1" smtClean="0"/>
              <a:t>muons</a:t>
            </a:r>
            <a:endParaRPr lang="en-US" dirty="0" smtClean="0"/>
          </a:p>
          <a:p>
            <a:pPr lvl="2"/>
            <a:r>
              <a:rPr lang="en-US" dirty="0" smtClean="0"/>
              <a:t>Fast </a:t>
            </a:r>
            <a:r>
              <a:rPr lang="en-US" dirty="0" err="1" smtClean="0"/>
              <a:t>muons</a:t>
            </a:r>
            <a:endParaRPr lang="en-US"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Spallation</a:t>
            </a:r>
            <a:r>
              <a:rPr lang="en-US" dirty="0" smtClean="0"/>
              <a:t>-Dominated</a:t>
            </a:r>
            <a:endParaRPr lang="en-US" dirty="0"/>
          </a:p>
        </p:txBody>
      </p:sp>
      <p:pic>
        <p:nvPicPr>
          <p:cNvPr id="4" name="Picture 3" descr="Screen shot 2012-11-05 at 9.30.06 PM.png"/>
          <p:cNvPicPr>
            <a:picLocks noChangeAspect="1"/>
          </p:cNvPicPr>
          <p:nvPr/>
        </p:nvPicPr>
        <p:blipFill>
          <a:blip r:embed="rId3"/>
          <a:stretch>
            <a:fillRect/>
          </a:stretch>
        </p:blipFill>
        <p:spPr>
          <a:xfrm>
            <a:off x="457200" y="1580870"/>
            <a:ext cx="5418155" cy="4515129"/>
          </a:xfrm>
          <a:prstGeom prst="rect">
            <a:avLst/>
          </a:prstGeom>
        </p:spPr>
      </p:pic>
      <p:sp>
        <p:nvSpPr>
          <p:cNvPr id="5" name="Rectangle 4"/>
          <p:cNvSpPr/>
          <p:nvPr/>
        </p:nvSpPr>
        <p:spPr>
          <a:xfrm>
            <a:off x="5875355" y="2215811"/>
            <a:ext cx="3053399" cy="2308324"/>
          </a:xfrm>
          <a:prstGeom prst="rect">
            <a:avLst/>
          </a:prstGeom>
        </p:spPr>
        <p:txBody>
          <a:bodyPr wrap="square">
            <a:spAutoFit/>
          </a:bodyPr>
          <a:lstStyle/>
          <a:p>
            <a:r>
              <a:rPr lang="en-US" dirty="0"/>
              <a:t>Fig. 3. Production rate of 10Be in quartz as a function of depth at sea level and high latitude. The total </a:t>
            </a:r>
            <a:r>
              <a:rPr lang="en-US" dirty="0" smtClean="0"/>
              <a:t>production </a:t>
            </a:r>
            <a:r>
              <a:rPr lang="en-US" dirty="0"/>
              <a:t>is a composite of the production by neutron </a:t>
            </a:r>
            <a:r>
              <a:rPr lang="en-US" dirty="0" err="1"/>
              <a:t>spallation</a:t>
            </a:r>
            <a:r>
              <a:rPr lang="en-US" dirty="0"/>
              <a:t>, stopped </a:t>
            </a:r>
            <a:r>
              <a:rPr lang="en-US" dirty="0" err="1"/>
              <a:t>muons</a:t>
            </a:r>
            <a:r>
              <a:rPr lang="en-US" dirty="0"/>
              <a:t>, and fast </a:t>
            </a:r>
            <a:r>
              <a:rPr lang="en-US" dirty="0" err="1"/>
              <a:t>muons</a:t>
            </a:r>
            <a:r>
              <a:rPr lang="en-US" dirty="0"/>
              <a:t>.</a:t>
            </a:r>
          </a:p>
        </p:txBody>
      </p:sp>
      <p:sp>
        <p:nvSpPr>
          <p:cNvPr id="6" name="TextBox 5"/>
          <p:cNvSpPr txBox="1"/>
          <p:nvPr/>
        </p:nvSpPr>
        <p:spPr>
          <a:xfrm>
            <a:off x="3935765" y="6440106"/>
            <a:ext cx="1510587" cy="261610"/>
          </a:xfrm>
          <a:prstGeom prst="rect">
            <a:avLst/>
          </a:prstGeom>
          <a:noFill/>
        </p:spPr>
        <p:txBody>
          <a:bodyPr wrap="none" rtlCol="0">
            <a:spAutoFit/>
          </a:bodyPr>
          <a:lstStyle/>
          <a:p>
            <a:r>
              <a:rPr lang="en-US" sz="1100" dirty="0" smtClean="0"/>
              <a:t>Ivy-Ochs &amp; </a:t>
            </a:r>
            <a:r>
              <a:rPr lang="en-US" sz="1100" dirty="0" err="1" smtClean="0"/>
              <a:t>Kober</a:t>
            </a:r>
            <a:r>
              <a:rPr lang="en-US" sz="1100" dirty="0" smtClean="0"/>
              <a:t>, 2008</a:t>
            </a:r>
            <a:endParaRPr lang="en-US" sz="11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Production Rate</a:t>
            </a:r>
            <a:endParaRPr lang="en-US" dirty="0"/>
          </a:p>
        </p:txBody>
      </p:sp>
      <p:sp>
        <p:nvSpPr>
          <p:cNvPr id="5" name="TextBox 4"/>
          <p:cNvSpPr txBox="1"/>
          <p:nvPr/>
        </p:nvSpPr>
        <p:spPr>
          <a:xfrm>
            <a:off x="3935765" y="6440106"/>
            <a:ext cx="1510587" cy="261610"/>
          </a:xfrm>
          <a:prstGeom prst="rect">
            <a:avLst/>
          </a:prstGeom>
          <a:noFill/>
        </p:spPr>
        <p:txBody>
          <a:bodyPr wrap="none" rtlCol="0">
            <a:spAutoFit/>
          </a:bodyPr>
          <a:lstStyle/>
          <a:p>
            <a:r>
              <a:rPr lang="en-US" sz="1100" dirty="0" smtClean="0"/>
              <a:t>Ivy-Ochs &amp; </a:t>
            </a:r>
            <a:r>
              <a:rPr lang="en-US" sz="1100" dirty="0" err="1" smtClean="0"/>
              <a:t>Kober</a:t>
            </a:r>
            <a:r>
              <a:rPr lang="en-US" sz="1100" dirty="0" smtClean="0"/>
              <a:t>, 2008</a:t>
            </a:r>
            <a:endParaRPr lang="en-US" sz="1100" dirty="0"/>
          </a:p>
        </p:txBody>
      </p:sp>
      <p:sp>
        <p:nvSpPr>
          <p:cNvPr id="6" name="TextBox 5"/>
          <p:cNvSpPr txBox="1"/>
          <p:nvPr/>
        </p:nvSpPr>
        <p:spPr>
          <a:xfrm>
            <a:off x="266246" y="2259263"/>
            <a:ext cx="3300765" cy="3139321"/>
          </a:xfrm>
          <a:prstGeom prst="rect">
            <a:avLst/>
          </a:prstGeom>
          <a:noFill/>
        </p:spPr>
        <p:txBody>
          <a:bodyPr wrap="square" rtlCol="0">
            <a:spAutoFit/>
          </a:bodyPr>
          <a:lstStyle/>
          <a:p>
            <a:r>
              <a:rPr lang="en-US" dirty="0"/>
              <a:t>Fig. 2: Production of rate of </a:t>
            </a:r>
            <a:r>
              <a:rPr lang="en-US" baseline="30000" dirty="0"/>
              <a:t>10</a:t>
            </a:r>
            <a:r>
              <a:rPr lang="en-US" dirty="0"/>
              <a:t>Be in quartz as a function of geomagnetic latitude and altitude (based on STONE 2000). The production rates have been normalized to sea level and high latitude. At low latitude, production rates are lower than at high </a:t>
            </a:r>
            <a:r>
              <a:rPr lang="en-US" dirty="0" smtClean="0"/>
              <a:t>latitude</a:t>
            </a:r>
            <a:r>
              <a:rPr lang="en-US" dirty="0"/>
              <a:t>. Production rates increase exponentially with increasing altitude.</a:t>
            </a:r>
          </a:p>
        </p:txBody>
      </p:sp>
      <p:pic>
        <p:nvPicPr>
          <p:cNvPr id="8" name="Picture 7" descr="Screen shot 2012-11-05 at 7.35.19 PM.png"/>
          <p:cNvPicPr>
            <a:picLocks noChangeAspect="1"/>
          </p:cNvPicPr>
          <p:nvPr/>
        </p:nvPicPr>
        <p:blipFill>
          <a:blip r:embed="rId3"/>
          <a:stretch>
            <a:fillRect/>
          </a:stretch>
        </p:blipFill>
        <p:spPr>
          <a:xfrm>
            <a:off x="3567011" y="1346403"/>
            <a:ext cx="5119789" cy="4970462"/>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Concentration of </a:t>
            </a:r>
            <a:r>
              <a:rPr lang="en-US" baseline="30000" dirty="0" smtClean="0"/>
              <a:t>10</a:t>
            </a:r>
            <a:r>
              <a:rPr lang="en-US" dirty="0" smtClean="0"/>
              <a:t>Be</a:t>
            </a:r>
            <a:endParaRPr lang="en-US" dirty="0"/>
          </a:p>
        </p:txBody>
      </p:sp>
      <p:sp>
        <p:nvSpPr>
          <p:cNvPr id="3" name="Content Placeholder 2"/>
          <p:cNvSpPr>
            <a:spLocks noGrp="1"/>
          </p:cNvSpPr>
          <p:nvPr>
            <p:ph idx="1"/>
          </p:nvPr>
        </p:nvSpPr>
        <p:spPr>
          <a:xfrm>
            <a:off x="457200" y="3602313"/>
            <a:ext cx="8229600" cy="2523850"/>
          </a:xfrm>
        </p:spPr>
        <p:txBody>
          <a:bodyPr>
            <a:normAutofit lnSpcReduction="10000"/>
          </a:bodyPr>
          <a:lstStyle/>
          <a:p>
            <a:pPr>
              <a:buNone/>
            </a:pPr>
            <a:r>
              <a:rPr lang="en-US" sz="1800" dirty="0" smtClean="0"/>
              <a:t>Where P</a:t>
            </a:r>
            <a:r>
              <a:rPr lang="en-US" sz="1800" baseline="-25000" dirty="0" smtClean="0"/>
              <a:t>(0)</a:t>
            </a:r>
            <a:r>
              <a:rPr lang="en-US" sz="1800" dirty="0" smtClean="0"/>
              <a:t> is the production rate at sampling site (atoms/</a:t>
            </a:r>
            <a:r>
              <a:rPr lang="en-US" sz="1800" dirty="0" err="1" smtClean="0"/>
              <a:t>g</a:t>
            </a:r>
            <a:r>
              <a:rPr lang="en-US" sz="1800" dirty="0" smtClean="0"/>
              <a:t>/yr)</a:t>
            </a:r>
          </a:p>
          <a:p>
            <a:pPr>
              <a:buNone/>
            </a:pPr>
            <a:r>
              <a:rPr lang="en-US" sz="1800" dirty="0" smtClean="0"/>
              <a:t>	</a:t>
            </a:r>
            <a:r>
              <a:rPr lang="en-US" sz="1800" i="1" dirty="0" err="1" smtClean="0"/>
              <a:t>t</a:t>
            </a:r>
            <a:r>
              <a:rPr lang="en-US" sz="1800" dirty="0" smtClean="0"/>
              <a:t> is the exposure age (yr)</a:t>
            </a:r>
          </a:p>
          <a:p>
            <a:pPr>
              <a:buNone/>
            </a:pPr>
            <a:r>
              <a:rPr lang="en-US" sz="1800" dirty="0" smtClean="0"/>
              <a:t>	</a:t>
            </a:r>
            <a:r>
              <a:rPr lang="en-US" sz="1800" dirty="0" err="1" smtClean="0"/>
              <a:t>λ</a:t>
            </a:r>
            <a:r>
              <a:rPr lang="en-US" sz="1800" dirty="0" smtClean="0"/>
              <a:t> is the decay constant (yr</a:t>
            </a:r>
            <a:r>
              <a:rPr lang="en-US" sz="1800" baseline="30000" dirty="0" smtClean="0"/>
              <a:t>-1</a:t>
            </a:r>
            <a:r>
              <a:rPr lang="en-US" sz="1800" dirty="0" smtClean="0"/>
              <a:t>)</a:t>
            </a:r>
          </a:p>
          <a:p>
            <a:pPr>
              <a:buNone/>
            </a:pPr>
            <a:r>
              <a:rPr lang="en-US" sz="1800" dirty="0" smtClean="0"/>
              <a:t>	</a:t>
            </a:r>
            <a:r>
              <a:rPr lang="en-US" sz="1800" dirty="0" err="1" smtClean="0"/>
              <a:t>ρ</a:t>
            </a:r>
            <a:r>
              <a:rPr lang="en-US" sz="1800" dirty="0" smtClean="0"/>
              <a:t> is the density of the rock (g/cm</a:t>
            </a:r>
            <a:r>
              <a:rPr lang="en-US" sz="1800" baseline="30000" dirty="0" smtClean="0"/>
              <a:t>3</a:t>
            </a:r>
            <a:r>
              <a:rPr lang="en-US" sz="1800" dirty="0" smtClean="0"/>
              <a:t>)</a:t>
            </a:r>
          </a:p>
          <a:p>
            <a:pPr>
              <a:buNone/>
            </a:pPr>
            <a:r>
              <a:rPr lang="en-US" sz="1800" dirty="0" smtClean="0"/>
              <a:t>	</a:t>
            </a:r>
            <a:r>
              <a:rPr lang="en-US" sz="1800" dirty="0" err="1" smtClean="0"/>
              <a:t>ε</a:t>
            </a:r>
            <a:r>
              <a:rPr lang="en-US" sz="1800" dirty="0" smtClean="0"/>
              <a:t> is the erosion rate (cm/yr)</a:t>
            </a:r>
          </a:p>
          <a:p>
            <a:pPr>
              <a:buNone/>
            </a:pPr>
            <a:r>
              <a:rPr lang="en-US" sz="1800" dirty="0" smtClean="0"/>
              <a:t>	</a:t>
            </a:r>
            <a:r>
              <a:rPr lang="en-US" sz="1800" dirty="0" err="1" smtClean="0"/>
              <a:t>Λ</a:t>
            </a:r>
            <a:r>
              <a:rPr lang="en-US" sz="1800" dirty="0" smtClean="0"/>
              <a:t> is the attenuation length, length at which the probability has dropped to 1/e  that a particle has not been absorbed (g/cm</a:t>
            </a:r>
            <a:r>
              <a:rPr lang="en-US" sz="1800" baseline="30000" dirty="0" smtClean="0"/>
              <a:t>2</a:t>
            </a:r>
            <a:r>
              <a:rPr lang="en-US" sz="1800" dirty="0" smtClean="0"/>
              <a:t>)</a:t>
            </a:r>
          </a:p>
          <a:p>
            <a:pPr>
              <a:buNone/>
            </a:pPr>
            <a:r>
              <a:rPr lang="en-US" sz="1800" dirty="0" smtClean="0"/>
              <a:t>	</a:t>
            </a:r>
            <a:r>
              <a:rPr lang="en-US" sz="1800" dirty="0" err="1" smtClean="0"/>
              <a:t>C</a:t>
            </a:r>
            <a:r>
              <a:rPr lang="en-US" sz="1800" baseline="-25000" dirty="0" err="1" smtClean="0"/>
              <a:t>in</a:t>
            </a:r>
            <a:r>
              <a:rPr lang="en-US" sz="1800" dirty="0" smtClean="0"/>
              <a:t> is the inherited nuclide concentration (atoms/</a:t>
            </a:r>
            <a:r>
              <a:rPr lang="en-US" sz="1800" dirty="0" err="1" smtClean="0"/>
              <a:t>g</a:t>
            </a:r>
            <a:r>
              <a:rPr lang="en-US" sz="1800" dirty="0"/>
              <a:t>)</a:t>
            </a:r>
          </a:p>
        </p:txBody>
      </p:sp>
      <p:pic>
        <p:nvPicPr>
          <p:cNvPr id="5" name="Picture 4" descr="Screen shot 2012-11-05 at 9.56.52 PM.png"/>
          <p:cNvPicPr>
            <a:picLocks noChangeAspect="1"/>
          </p:cNvPicPr>
          <p:nvPr/>
        </p:nvPicPr>
        <p:blipFill>
          <a:blip r:embed="rId3"/>
          <a:stretch>
            <a:fillRect/>
          </a:stretch>
        </p:blipFill>
        <p:spPr>
          <a:xfrm>
            <a:off x="1536700" y="1417638"/>
            <a:ext cx="6070600" cy="2184400"/>
          </a:xfrm>
          <a:prstGeom prst="rect">
            <a:avLst/>
          </a:prstGeom>
        </p:spPr>
      </p:pic>
      <p:sp>
        <p:nvSpPr>
          <p:cNvPr id="6" name="TextBox 5"/>
          <p:cNvSpPr txBox="1"/>
          <p:nvPr/>
        </p:nvSpPr>
        <p:spPr>
          <a:xfrm>
            <a:off x="3935765" y="6440106"/>
            <a:ext cx="1510587" cy="261610"/>
          </a:xfrm>
          <a:prstGeom prst="rect">
            <a:avLst/>
          </a:prstGeom>
          <a:noFill/>
        </p:spPr>
        <p:txBody>
          <a:bodyPr wrap="none" rtlCol="0">
            <a:spAutoFit/>
          </a:bodyPr>
          <a:lstStyle/>
          <a:p>
            <a:r>
              <a:rPr lang="en-US" sz="1100" dirty="0" smtClean="0"/>
              <a:t>Ivy-Ochs &amp; </a:t>
            </a:r>
            <a:r>
              <a:rPr lang="en-US" sz="1100" dirty="0" err="1" smtClean="0"/>
              <a:t>Kober</a:t>
            </a:r>
            <a:r>
              <a:rPr lang="en-US" sz="1100" dirty="0" smtClean="0"/>
              <a:t>, 2008</a:t>
            </a:r>
            <a:endParaRPr lang="en-US" sz="1100" dirty="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Secular Equilibrium</a:t>
            </a:r>
            <a:endParaRPr lang="en-US" dirty="0"/>
          </a:p>
        </p:txBody>
      </p:sp>
      <p:sp>
        <p:nvSpPr>
          <p:cNvPr id="3" name="Content Placeholder 2"/>
          <p:cNvSpPr>
            <a:spLocks noGrp="1"/>
          </p:cNvSpPr>
          <p:nvPr>
            <p:ph idx="1"/>
          </p:nvPr>
        </p:nvSpPr>
        <p:spPr>
          <a:xfrm>
            <a:off x="0" y="1600200"/>
            <a:ext cx="3252640" cy="4525963"/>
          </a:xfrm>
        </p:spPr>
        <p:txBody>
          <a:bodyPr>
            <a:normAutofit fontScale="62500" lnSpcReduction="20000"/>
          </a:bodyPr>
          <a:lstStyle/>
          <a:p>
            <a:pPr>
              <a:buNone/>
            </a:pPr>
            <a:r>
              <a:rPr lang="en-US" dirty="0" smtClean="0"/>
              <a:t>	Fig</a:t>
            </a:r>
            <a:r>
              <a:rPr lang="en-US" dirty="0"/>
              <a:t>. 5: Increase in concentration of the </a:t>
            </a:r>
            <a:r>
              <a:rPr lang="en-US" dirty="0" err="1"/>
              <a:t>radionuclides</a:t>
            </a:r>
            <a:r>
              <a:rPr lang="en-US" dirty="0"/>
              <a:t> </a:t>
            </a:r>
            <a:r>
              <a:rPr lang="en-US" baseline="30000" dirty="0"/>
              <a:t>10</a:t>
            </a:r>
            <a:r>
              <a:rPr lang="en-US" dirty="0"/>
              <a:t>Be, </a:t>
            </a:r>
            <a:r>
              <a:rPr lang="en-US" baseline="30000" dirty="0"/>
              <a:t>26</a:t>
            </a:r>
            <a:r>
              <a:rPr lang="en-US" dirty="0"/>
              <a:t>Al, </a:t>
            </a:r>
            <a:r>
              <a:rPr lang="en-US" baseline="30000" dirty="0"/>
              <a:t>36</a:t>
            </a:r>
            <a:r>
              <a:rPr lang="en-US" dirty="0"/>
              <a:t>Cl and the stable nuclides </a:t>
            </a:r>
            <a:r>
              <a:rPr lang="en-US" baseline="30000" dirty="0"/>
              <a:t>3</a:t>
            </a:r>
            <a:r>
              <a:rPr lang="en-US" dirty="0"/>
              <a:t>He and </a:t>
            </a:r>
            <a:r>
              <a:rPr lang="en-US" baseline="30000" dirty="0"/>
              <a:t>21</a:t>
            </a:r>
            <a:r>
              <a:rPr lang="en-US" dirty="0"/>
              <a:t>Ne with time. Secular equilibrium, where production of </a:t>
            </a:r>
            <a:r>
              <a:rPr lang="en-US" dirty="0" err="1"/>
              <a:t>radionuclides</a:t>
            </a:r>
            <a:r>
              <a:rPr lang="en-US" dirty="0"/>
              <a:t> equals radioactive decay, is </a:t>
            </a:r>
            <a:r>
              <a:rPr lang="en-US" dirty="0" smtClean="0"/>
              <a:t>approached </a:t>
            </a:r>
            <a:r>
              <a:rPr lang="en-US" dirty="0"/>
              <a:t>after 3-4 half-lives. The secular </a:t>
            </a:r>
            <a:r>
              <a:rPr lang="en-US" dirty="0" smtClean="0"/>
              <a:t>equilibrium concentration </a:t>
            </a:r>
            <a:r>
              <a:rPr lang="en-US" dirty="0"/>
              <a:t>sets the limit of the maximum exposure age that can be determined with a given radionuclide.</a:t>
            </a:r>
          </a:p>
        </p:txBody>
      </p:sp>
      <p:pic>
        <p:nvPicPr>
          <p:cNvPr id="5" name="Picture 4" descr="Screen shot 2012-11-05 at 11.53.23 PM.png"/>
          <p:cNvPicPr>
            <a:picLocks noChangeAspect="1"/>
          </p:cNvPicPr>
          <p:nvPr/>
        </p:nvPicPr>
        <p:blipFill>
          <a:blip r:embed="rId2"/>
          <a:stretch>
            <a:fillRect/>
          </a:stretch>
        </p:blipFill>
        <p:spPr>
          <a:xfrm>
            <a:off x="3506404" y="1417638"/>
            <a:ext cx="5180396" cy="5047303"/>
          </a:xfrm>
          <a:prstGeom prst="rect">
            <a:avLst/>
          </a:prstGeom>
        </p:spPr>
      </p:pic>
      <p:sp>
        <p:nvSpPr>
          <p:cNvPr id="6" name="TextBox 5"/>
          <p:cNvSpPr txBox="1"/>
          <p:nvPr/>
        </p:nvSpPr>
        <p:spPr>
          <a:xfrm>
            <a:off x="3935765" y="6440106"/>
            <a:ext cx="1510587" cy="261610"/>
          </a:xfrm>
          <a:prstGeom prst="rect">
            <a:avLst/>
          </a:prstGeom>
          <a:noFill/>
        </p:spPr>
        <p:txBody>
          <a:bodyPr wrap="none" rtlCol="0">
            <a:spAutoFit/>
          </a:bodyPr>
          <a:lstStyle/>
          <a:p>
            <a:r>
              <a:rPr lang="en-US" sz="1100" dirty="0" smtClean="0"/>
              <a:t>Ivy-Ochs &amp; </a:t>
            </a:r>
            <a:r>
              <a:rPr lang="en-US" sz="1100" dirty="0" err="1" smtClean="0"/>
              <a:t>Kober</a:t>
            </a:r>
            <a:r>
              <a:rPr lang="en-US" sz="1100" dirty="0" smtClean="0"/>
              <a:t>, 2008</a:t>
            </a:r>
            <a:endParaRPr lang="en-US" sz="1100" dirty="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Method of Measurement</a:t>
            </a:r>
            <a:endParaRPr lang="en-US" dirty="0"/>
          </a:p>
        </p:txBody>
      </p:sp>
      <p:sp>
        <p:nvSpPr>
          <p:cNvPr id="3" name="Content Placeholder 2"/>
          <p:cNvSpPr>
            <a:spLocks noGrp="1"/>
          </p:cNvSpPr>
          <p:nvPr>
            <p:ph idx="1"/>
          </p:nvPr>
        </p:nvSpPr>
        <p:spPr/>
        <p:txBody>
          <a:bodyPr>
            <a:normAutofit fontScale="92500"/>
          </a:bodyPr>
          <a:lstStyle/>
          <a:p>
            <a:r>
              <a:rPr lang="en-US" dirty="0" smtClean="0"/>
              <a:t>Accelerated Mass Spectrometry</a:t>
            </a:r>
          </a:p>
          <a:p>
            <a:pPr lvl="1"/>
            <a:r>
              <a:rPr lang="en-US" dirty="0" smtClean="0"/>
              <a:t>Pure </a:t>
            </a:r>
            <a:r>
              <a:rPr lang="en-US" dirty="0"/>
              <a:t>quartz is obtained by selective chemical dissolution </a:t>
            </a:r>
            <a:r>
              <a:rPr lang="en-US" dirty="0" smtClean="0"/>
              <a:t>in </a:t>
            </a:r>
            <a:r>
              <a:rPr lang="en-US" dirty="0"/>
              <a:t>hot ultrasonic bath and/or </a:t>
            </a:r>
            <a:r>
              <a:rPr lang="en-US" dirty="0" smtClean="0"/>
              <a:t>on </a:t>
            </a:r>
            <a:r>
              <a:rPr lang="en-US" dirty="0"/>
              <a:t>shaker </a:t>
            </a:r>
            <a:r>
              <a:rPr lang="en-US" dirty="0" smtClean="0"/>
              <a:t>table</a:t>
            </a:r>
          </a:p>
          <a:p>
            <a:pPr lvl="1"/>
            <a:r>
              <a:rPr lang="en-US" dirty="0"/>
              <a:t>C</a:t>
            </a:r>
            <a:r>
              <a:rPr lang="en-US" dirty="0" smtClean="0"/>
              <a:t>arrier </a:t>
            </a:r>
            <a:r>
              <a:rPr lang="en-US" dirty="0"/>
              <a:t>of 9Be </a:t>
            </a:r>
            <a:r>
              <a:rPr lang="en-US" dirty="0" smtClean="0"/>
              <a:t>(0.5 mg in </a:t>
            </a:r>
            <a:r>
              <a:rPr lang="en-US" dirty="0" err="1" smtClean="0"/>
              <a:t>soln</a:t>
            </a:r>
            <a:r>
              <a:rPr lang="en-US" dirty="0" smtClean="0"/>
              <a:t>) </a:t>
            </a:r>
            <a:r>
              <a:rPr lang="en-US" dirty="0"/>
              <a:t>added to</a:t>
            </a:r>
            <a:r>
              <a:rPr lang="en-US" dirty="0" smtClean="0"/>
              <a:t> pure </a:t>
            </a:r>
            <a:r>
              <a:rPr lang="en-US" dirty="0"/>
              <a:t>quartz mineral </a:t>
            </a:r>
            <a:r>
              <a:rPr lang="en-US" dirty="0" smtClean="0"/>
              <a:t>separate</a:t>
            </a:r>
          </a:p>
          <a:p>
            <a:pPr lvl="1"/>
            <a:r>
              <a:rPr lang="en-US" dirty="0"/>
              <a:t>C</a:t>
            </a:r>
            <a:r>
              <a:rPr lang="en-US" dirty="0" smtClean="0"/>
              <a:t>ompletely </a:t>
            </a:r>
            <a:r>
              <a:rPr lang="en-US" dirty="0"/>
              <a:t>dissolved with concentrated HF and </a:t>
            </a:r>
            <a:r>
              <a:rPr lang="en-US" dirty="0" smtClean="0"/>
              <a:t>HNO3</a:t>
            </a:r>
          </a:p>
          <a:p>
            <a:pPr lvl="1"/>
            <a:r>
              <a:rPr lang="en-US" dirty="0" smtClean="0"/>
              <a:t>Be separated </a:t>
            </a:r>
            <a:r>
              <a:rPr lang="en-US" dirty="0"/>
              <a:t>and purified with ion exchange</a:t>
            </a:r>
            <a:r>
              <a:rPr lang="en-US" dirty="0" smtClean="0"/>
              <a:t> and selective </a:t>
            </a:r>
            <a:r>
              <a:rPr lang="en-US" dirty="0"/>
              <a:t>pH precipitations</a:t>
            </a:r>
            <a:endParaRPr lang="en-US" dirty="0" smtClean="0"/>
          </a:p>
          <a:p>
            <a:pPr lvl="1"/>
            <a:r>
              <a:rPr lang="en-US" dirty="0" smtClean="0"/>
              <a:t>Ratio of </a:t>
            </a:r>
            <a:r>
              <a:rPr lang="en-US" baseline="30000" dirty="0" smtClean="0"/>
              <a:t>10</a:t>
            </a:r>
            <a:r>
              <a:rPr lang="en-US" dirty="0" smtClean="0"/>
              <a:t>Be/</a:t>
            </a:r>
            <a:r>
              <a:rPr lang="en-US" baseline="30000" dirty="0" smtClean="0"/>
              <a:t>9</a:t>
            </a:r>
            <a:r>
              <a:rPr lang="en-US" dirty="0" smtClean="0"/>
              <a:t>Be relative to a standard</a:t>
            </a:r>
          </a:p>
          <a:p>
            <a:pPr lvl="1"/>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Date Moraines?</a:t>
            </a:r>
            <a:endParaRPr lang="en-US" dirty="0"/>
          </a:p>
        </p:txBody>
      </p:sp>
      <p:sp>
        <p:nvSpPr>
          <p:cNvPr id="3" name="Content Placeholder 2"/>
          <p:cNvSpPr>
            <a:spLocks noGrp="1"/>
          </p:cNvSpPr>
          <p:nvPr>
            <p:ph idx="1"/>
          </p:nvPr>
        </p:nvSpPr>
        <p:spPr/>
        <p:txBody>
          <a:bodyPr/>
          <a:lstStyle/>
          <a:p>
            <a:r>
              <a:rPr lang="en-US" dirty="0" smtClean="0"/>
              <a:t>Moraines record glacier extent</a:t>
            </a:r>
          </a:p>
          <a:p>
            <a:r>
              <a:rPr lang="en-US" dirty="0" smtClean="0"/>
              <a:t>Moraine dates can construct a chronological structure to past glacier fluctuations</a:t>
            </a: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Well-constrained production rate</a:t>
            </a:r>
          </a:p>
          <a:p>
            <a:r>
              <a:rPr lang="en-US" dirty="0" smtClean="0"/>
              <a:t>Widely applicable age range (10</a:t>
            </a:r>
            <a:r>
              <a:rPr lang="en-US" baseline="30000" dirty="0" smtClean="0"/>
              <a:t>1</a:t>
            </a:r>
            <a:r>
              <a:rPr lang="en-US" dirty="0" smtClean="0"/>
              <a:t> to 10</a:t>
            </a:r>
            <a:r>
              <a:rPr lang="en-US" baseline="30000" dirty="0" smtClean="0"/>
              <a:t>6</a:t>
            </a:r>
            <a:r>
              <a:rPr lang="en-US" dirty="0" smtClean="0"/>
              <a:t> yrs)</a:t>
            </a:r>
            <a:endParaRPr lang="en-US" dirty="0"/>
          </a:p>
        </p:txBody>
      </p:sp>
      <p:sp>
        <p:nvSpPr>
          <p:cNvPr id="2" name="Title 1"/>
          <p:cNvSpPr>
            <a:spLocks noGrp="1"/>
          </p:cNvSpPr>
          <p:nvPr>
            <p:ph type="title"/>
          </p:nvPr>
        </p:nvSpPr>
        <p:spPr/>
        <p:txBody>
          <a:bodyPr/>
          <a:lstStyle/>
          <a:p>
            <a:r>
              <a:rPr lang="en-US" dirty="0" smtClean="0"/>
              <a:t>Why </a:t>
            </a:r>
            <a:r>
              <a:rPr lang="en-US" baseline="30000" dirty="0" smtClean="0"/>
              <a:t>10</a:t>
            </a:r>
            <a:r>
              <a:rPr lang="en-US" dirty="0" smtClean="0"/>
              <a:t>Be?</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305</TotalTime>
  <Words>903</Words>
  <Application>Microsoft Macintosh PowerPoint</Application>
  <PresentationFormat>On-screen Show (4:3)</PresentationFormat>
  <Paragraphs>75</Paragraphs>
  <Slides>12</Slides>
  <Notes>8</Notes>
  <HiddenSlides>0</HiddenSlides>
  <MMClips>0</MMClips>
  <ScaleCrop>false</ScaleCrop>
  <HeadingPairs>
    <vt:vector size="4" baseType="variant">
      <vt:variant>
        <vt:lpstr>Design Template</vt:lpstr>
      </vt:variant>
      <vt:variant>
        <vt:i4>1</vt:i4>
      </vt:variant>
      <vt:variant>
        <vt:lpstr>Slide Titles</vt:lpstr>
      </vt:variant>
      <vt:variant>
        <vt:i4>12</vt:i4>
      </vt:variant>
    </vt:vector>
  </HeadingPairs>
  <TitlesOfParts>
    <vt:vector size="13" baseType="lpstr">
      <vt:lpstr>Office Theme</vt:lpstr>
      <vt:lpstr>10Be</vt:lpstr>
      <vt:lpstr>How is it produced?</vt:lpstr>
      <vt:lpstr>Spallation-Dominated</vt:lpstr>
      <vt:lpstr>Production Rate</vt:lpstr>
      <vt:lpstr>Concentration of 10Be</vt:lpstr>
      <vt:lpstr>Secular Equilibrium</vt:lpstr>
      <vt:lpstr>Method of Measurement</vt:lpstr>
      <vt:lpstr>Why Date Moraines?</vt:lpstr>
      <vt:lpstr>Why 10Be?</vt:lpstr>
      <vt:lpstr>Why target greywacke boulders?</vt:lpstr>
      <vt:lpstr>Improvements to the 10Be Method?</vt:lpstr>
      <vt:lpstr>Reference</vt:lpstr>
    </vt:vector>
  </TitlesOfParts>
  <Company>University of Colorado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10Be</dc:title>
  <dc:creator>Kelly Hughes</dc:creator>
  <cp:lastModifiedBy>Kelly Hughes</cp:lastModifiedBy>
  <cp:revision>17</cp:revision>
  <dcterms:created xsi:type="dcterms:W3CDTF">2012-11-06T03:25:14Z</dcterms:created>
  <dcterms:modified xsi:type="dcterms:W3CDTF">2012-11-06T08:31:11Z</dcterms:modified>
</cp:coreProperties>
</file>