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94" r:id="rId1"/>
  </p:sldMasterIdLst>
  <p:sldIdLst>
    <p:sldId id="256" r:id="rId2"/>
    <p:sldId id="257" r:id="rId3"/>
    <p:sldId id="261" r:id="rId4"/>
    <p:sldId id="259" r:id="rId5"/>
    <p:sldId id="262" r:id="rId6"/>
    <p:sldId id="260" r:id="rId7"/>
    <p:sldId id="268" r:id="rId8"/>
    <p:sldId id="269" r:id="rId9"/>
    <p:sldId id="263" r:id="rId10"/>
    <p:sldId id="266" r:id="rId11"/>
    <p:sldId id="270" r:id="rId12"/>
    <p:sldId id="258" r:id="rId13"/>
    <p:sldId id="265" r:id="rId14"/>
    <p:sldId id="267" r:id="rId15"/>
    <p:sldId id="26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73" d="100"/>
          <a:sy n="73" d="100"/>
        </p:scale>
        <p:origin x="-136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2BD18E-29EF-6145-B824-437E350379DD}" type="datetimeFigureOut">
              <a:rPr lang="en-US" smtClean="0"/>
              <a:t>11/26/12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2BD18E-29EF-6145-B824-437E350379DD}" type="datetimeFigureOut">
              <a:rPr lang="en-US" smtClean="0"/>
              <a:t>11/26/12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2BD18E-29EF-6145-B824-437E350379DD}" type="datetimeFigureOut">
              <a:rPr lang="en-US" smtClean="0"/>
              <a:t>11/26/12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2BD18E-29EF-6145-B824-437E350379DD}" type="datetimeFigureOut">
              <a:rPr lang="en-US" smtClean="0"/>
              <a:t>11/26/12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2BD18E-29EF-6145-B824-437E350379DD}" type="datetimeFigureOut">
              <a:rPr lang="en-US" smtClean="0"/>
              <a:t>11/26/12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441ED-22D9-48D6-AD92-DEFB122789E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2BD18E-29EF-6145-B824-437E350379DD}" type="datetimeFigureOut">
              <a:rPr lang="en-US" smtClean="0"/>
              <a:t>11/26/12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2BD18E-29EF-6145-B824-437E350379DD}" type="datetimeFigureOut">
              <a:rPr lang="en-US" smtClean="0"/>
              <a:t>11/26/12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2BD18E-29EF-6145-B824-437E350379DD}" type="datetimeFigureOut">
              <a:rPr lang="en-US" smtClean="0"/>
              <a:t>11/26/12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2BD18E-29EF-6145-B824-437E350379DD}" type="datetimeFigureOut">
              <a:rPr lang="en-US" smtClean="0"/>
              <a:t>11/26/12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2BD18E-29EF-6145-B824-437E350379DD}" type="datetimeFigureOut">
              <a:rPr lang="en-US" smtClean="0"/>
              <a:t>11/26/12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2BD18E-29EF-6145-B824-437E350379DD}" type="datetimeFigureOut">
              <a:rPr lang="en-US" smtClean="0"/>
              <a:t>11/26/12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83429-B1EC-734B-BB21-EB202D7C33F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68000">
              <a:schemeClr val="accent1">
                <a:lumMod val="75000"/>
              </a:schemeClr>
            </a:gs>
            <a:gs pos="100000">
              <a:srgbClr val="FFFFFF"/>
            </a:gs>
            <a:gs pos="84000">
              <a:schemeClr val="accent1">
                <a:lumMod val="60000"/>
                <a:lumOff val="40000"/>
              </a:schemeClr>
            </a:gs>
            <a:gs pos="92000">
              <a:schemeClr val="accent1">
                <a:lumMod val="40000"/>
                <a:lumOff val="60000"/>
              </a:schemeClr>
            </a:gs>
          </a:gsLst>
          <a:lin ang="1926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BD18E-29EF-6145-B824-437E350379DD}" type="datetimeFigureOut">
              <a:rPr lang="en-US" smtClean="0"/>
              <a:t>11/26/12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483429-B1EC-734B-BB21-EB202D7C33F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Northern Hemisphere charcoal index</a:t>
            </a:r>
            <a:endParaRPr lang="en-US" dirty="0"/>
          </a:p>
        </p:txBody>
      </p:sp>
      <p:sp>
        <p:nvSpPr>
          <p:cNvPr id="3" name="Subtitle 2"/>
          <p:cNvSpPr>
            <a:spLocks noGrp="1"/>
          </p:cNvSpPr>
          <p:nvPr>
            <p:ph type="subTitle" idx="1"/>
          </p:nvPr>
        </p:nvSpPr>
        <p:spPr/>
        <p:txBody>
          <a:bodyPr/>
          <a:lstStyle/>
          <a:p>
            <a:r>
              <a:rPr lang="en-US" dirty="0" smtClean="0"/>
              <a:t>Kelly Hughes</a:t>
            </a:r>
          </a:p>
          <a:p>
            <a:r>
              <a:rPr lang="en-US" dirty="0" smtClean="0"/>
              <a:t>27Nov2012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Charcoal Index</a:t>
            </a:r>
            <a:endParaRPr lang="en-US" dirty="0"/>
          </a:p>
        </p:txBody>
      </p:sp>
      <p:sp>
        <p:nvSpPr>
          <p:cNvPr id="3" name="Content Placeholder 2"/>
          <p:cNvSpPr>
            <a:spLocks noGrp="1"/>
          </p:cNvSpPr>
          <p:nvPr>
            <p:ph idx="1"/>
          </p:nvPr>
        </p:nvSpPr>
        <p:spPr/>
        <p:txBody>
          <a:bodyPr/>
          <a:lstStyle/>
          <a:p>
            <a:r>
              <a:rPr lang="en-US" dirty="0" smtClean="0"/>
              <a:t>Charcoal indices are normalized (transformed) charcoal accumulation/influx measurements</a:t>
            </a:r>
          </a:p>
          <a:p>
            <a:pPr lvl="1"/>
            <a:r>
              <a:rPr lang="en-US" dirty="0" smtClean="0"/>
              <a:t>Z-scores = (measured sample – mean)/standard deviation</a:t>
            </a:r>
          </a:p>
          <a:p>
            <a:pPr lvl="2"/>
            <a:r>
              <a:rPr lang="en-US" dirty="0" smtClean="0"/>
              <a:t>Charcoal indices fall within ~ -0.6 to 0.6; the greater the magnitude of the </a:t>
            </a:r>
            <a:r>
              <a:rPr lang="en-US" dirty="0" err="1" smtClean="0"/>
              <a:t>z</a:t>
            </a:r>
            <a:r>
              <a:rPr lang="en-US" dirty="0" smtClean="0"/>
              <a:t>-score, the farther from the mean or baseline level of charcoal</a:t>
            </a:r>
          </a:p>
          <a:p>
            <a:pPr lvl="3"/>
            <a:r>
              <a:rPr lang="en-US" dirty="0" smtClean="0"/>
              <a:t>(+) more fire than </a:t>
            </a:r>
            <a:r>
              <a:rPr lang="en-US" i="1" dirty="0" smtClean="0"/>
              <a:t>normal</a:t>
            </a:r>
          </a:p>
          <a:p>
            <a:pPr lvl="3"/>
            <a:r>
              <a:rPr lang="en-US" dirty="0" smtClean="0"/>
              <a:t>(-) less fire than </a:t>
            </a:r>
            <a:r>
              <a:rPr lang="en-US" i="1" dirty="0" smtClean="0"/>
              <a:t>normal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Marlon, J. R., et al., 2008</a:t>
            </a:r>
            <a:endParaRPr lang="en-US" dirty="0"/>
          </a:p>
        </p:txBody>
      </p:sp>
      <p:sp>
        <p:nvSpPr>
          <p:cNvPr id="3" name="Content Placeholder 2"/>
          <p:cNvSpPr>
            <a:spLocks noGrp="1"/>
          </p:cNvSpPr>
          <p:nvPr>
            <p:ph idx="1"/>
          </p:nvPr>
        </p:nvSpPr>
        <p:spPr/>
        <p:txBody>
          <a:bodyPr>
            <a:normAutofit fontScale="85000" lnSpcReduction="20000"/>
          </a:bodyPr>
          <a:lstStyle/>
          <a:p>
            <a:r>
              <a:rPr lang="en-US" i="1" dirty="0" smtClean="0"/>
              <a:t>“We find that global biomass burning declined from AD 1 to 1750, before rising sharply between 1750 and 1870. Global burning then declined abruptly after 1870. The early decline in biomass burning occurred in concert with a global cooling trend and despite a rise in the human population. We suggest the subsequent rise was linked to increasing human influences, such as population growth and land-use changes. Our compilation suggests that the final decline occurred despite increasing air temperatures and population. We attribute this reduction in the amount of biomass burned over the past 150 years to the global expansion of intensive grazing, agriculture and fire management.”</a:t>
            </a:r>
            <a:endParaRPr lang="en-US"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Northern Hemisphere vs. global charcoal influx for last 2000 yrs</a:t>
            </a:r>
            <a:endParaRPr lang="en-US" dirty="0"/>
          </a:p>
        </p:txBody>
      </p:sp>
      <p:pic>
        <p:nvPicPr>
          <p:cNvPr id="7" name="Content Placeholder 6" descr="ngeo313-f1.jpg"/>
          <p:cNvPicPr>
            <a:picLocks noGrp="1" noChangeAspect="1"/>
          </p:cNvPicPr>
          <p:nvPr>
            <p:ph idx="1"/>
          </p:nvPr>
        </p:nvPicPr>
        <p:blipFill>
          <a:blip r:embed="rId2"/>
          <a:srcRect l="-24234" r="-24234"/>
          <a:stretch>
            <a:fillRect/>
          </a:stretch>
        </p:blipFill>
        <p:spPr/>
      </p:pic>
      <p:sp>
        <p:nvSpPr>
          <p:cNvPr id="6" name="Text Placeholder 5"/>
          <p:cNvSpPr>
            <a:spLocks noGrp="1"/>
          </p:cNvSpPr>
          <p:nvPr>
            <p:ph type="body" sz="half" idx="2"/>
          </p:nvPr>
        </p:nvSpPr>
        <p:spPr/>
        <p:txBody>
          <a:bodyPr>
            <a:normAutofit/>
          </a:bodyPr>
          <a:lstStyle/>
          <a:p>
            <a:r>
              <a:rPr lang="en-US" sz="1500" b="1" dirty="0" smtClean="0"/>
              <a:t>a</a:t>
            </a:r>
            <a:r>
              <a:rPr lang="en-US" dirty="0" smtClean="0"/>
              <a:t>. Reconstruction of global (red line) and Northern Hemisphere (purple line) biomass burning with confidence intervals based on bootstrap </a:t>
            </a:r>
            <a:r>
              <a:rPr lang="en-US" dirty="0" err="1" smtClean="0"/>
              <a:t>resampling</a:t>
            </a:r>
            <a:r>
              <a:rPr lang="en-US" dirty="0" smtClean="0"/>
              <a:t> by site. A dashed line is used to represent increased uncertainty in late twentieth century changes in biomass burning. </a:t>
            </a:r>
            <a:r>
              <a:rPr lang="en-US" sz="1500" b="1" dirty="0" err="1" smtClean="0"/>
              <a:t>b</a:t>
            </a:r>
            <a:r>
              <a:rPr lang="en-US" dirty="0" smtClean="0"/>
              <a:t>. Reconstructions of Northern Hemisphere climate with mean values (purple line) of available reconstructions, trend line (dotted line) for first part of record and overlap of uncertainty ranges of ten Northern Hemisphere temperature reconstructions after AD 700 (grey shading).</a:t>
            </a:r>
            <a:r>
              <a:rPr lang="en-US" b="1" dirty="0" smtClean="0"/>
              <a:t> </a:t>
            </a:r>
            <a:r>
              <a:rPr lang="en-US" sz="1500" b="1" dirty="0" err="1" smtClean="0"/>
              <a:t>c</a:t>
            </a:r>
            <a:r>
              <a:rPr lang="en-US" dirty="0" smtClean="0"/>
              <a:t>. World population from the HYDE 3.0 database.</a:t>
            </a:r>
            <a:r>
              <a:rPr lang="en-US" b="1" dirty="0" smtClean="0"/>
              <a:t> </a:t>
            </a:r>
            <a:r>
              <a:rPr lang="en-US" sz="1500" b="1" dirty="0" err="1" smtClean="0"/>
              <a:t>d</a:t>
            </a:r>
            <a:r>
              <a:rPr lang="en-US" dirty="0"/>
              <a:t>.</a:t>
            </a:r>
            <a:r>
              <a:rPr lang="en-US" dirty="0" smtClean="0"/>
              <a:t> Atmospheric CO2 concentration.</a:t>
            </a:r>
            <a:r>
              <a:rPr lang="en-US" b="1" dirty="0" smtClean="0"/>
              <a:t> </a:t>
            </a:r>
            <a:r>
              <a:rPr lang="en-US" sz="1500" b="1" dirty="0" err="1" smtClean="0"/>
              <a:t>e</a:t>
            </a:r>
            <a:r>
              <a:rPr lang="en-US" dirty="0" smtClean="0"/>
              <a:t>. Global agricultural land cover30.</a:t>
            </a:r>
            <a:endParaRPr lang="en-US" dirty="0"/>
          </a:p>
        </p:txBody>
      </p:sp>
      <p:sp>
        <p:nvSpPr>
          <p:cNvPr id="8" name="TextBox 7"/>
          <p:cNvSpPr txBox="1"/>
          <p:nvPr/>
        </p:nvSpPr>
        <p:spPr>
          <a:xfrm>
            <a:off x="3575050" y="6401380"/>
            <a:ext cx="1598408" cy="261610"/>
          </a:xfrm>
          <a:prstGeom prst="rect">
            <a:avLst/>
          </a:prstGeom>
          <a:noFill/>
        </p:spPr>
        <p:txBody>
          <a:bodyPr wrap="none" rtlCol="0">
            <a:spAutoFit/>
          </a:bodyPr>
          <a:lstStyle/>
          <a:p>
            <a:r>
              <a:rPr lang="en-US" sz="1100" dirty="0" smtClean="0"/>
              <a:t>Marlon, J. R., et al., 2008</a:t>
            </a:r>
            <a:endParaRPr lang="en-US" sz="11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Regional Charcoal Indices for past 2000 yrs</a:t>
            </a:r>
            <a:endParaRPr lang="en-US" dirty="0"/>
          </a:p>
        </p:txBody>
      </p:sp>
      <p:pic>
        <p:nvPicPr>
          <p:cNvPr id="8" name="Content Placeholder 7" descr="ngeo313-f2.jpg"/>
          <p:cNvPicPr>
            <a:picLocks noGrp="1" noChangeAspect="1"/>
          </p:cNvPicPr>
          <p:nvPr>
            <p:ph idx="1"/>
          </p:nvPr>
        </p:nvPicPr>
        <p:blipFill>
          <a:blip r:embed="rId2"/>
          <a:srcRect l="-13317" r="-13317"/>
          <a:stretch>
            <a:fillRect/>
          </a:stretch>
        </p:blipFill>
        <p:spPr/>
      </p:pic>
      <p:sp>
        <p:nvSpPr>
          <p:cNvPr id="6" name="Text Placeholder 5"/>
          <p:cNvSpPr>
            <a:spLocks noGrp="1"/>
          </p:cNvSpPr>
          <p:nvPr>
            <p:ph type="body" sz="half" idx="2"/>
          </p:nvPr>
        </p:nvSpPr>
        <p:spPr/>
        <p:txBody>
          <a:bodyPr/>
          <a:lstStyle/>
          <a:p>
            <a:r>
              <a:rPr lang="en-US" dirty="0" smtClean="0"/>
              <a:t>Changes in biomass burning (as in Fig. 1) with land-cover change30, and proportion of global ice-free land area, for northern </a:t>
            </a:r>
            <a:r>
              <a:rPr lang="en-US" dirty="0" err="1" smtClean="0"/>
              <a:t>extratropics</a:t>
            </a:r>
            <a:r>
              <a:rPr lang="en-US" dirty="0" smtClean="0"/>
              <a:t> (&gt;30° N) (</a:t>
            </a:r>
            <a:r>
              <a:rPr lang="en-US" sz="1500" b="1" dirty="0" smtClean="0"/>
              <a:t>a</a:t>
            </a:r>
            <a:r>
              <a:rPr lang="en-US" dirty="0" smtClean="0"/>
              <a:t>), tropics (30° N to 20° S) (</a:t>
            </a:r>
            <a:r>
              <a:rPr lang="en-US" sz="1500" b="1" dirty="0" err="1" smtClean="0"/>
              <a:t>b</a:t>
            </a:r>
            <a:r>
              <a:rPr lang="en-US" dirty="0" smtClean="0"/>
              <a:t>), southern </a:t>
            </a:r>
            <a:r>
              <a:rPr lang="en-US" dirty="0" err="1" smtClean="0"/>
              <a:t>extratropics</a:t>
            </a:r>
            <a:r>
              <a:rPr lang="en-US" dirty="0" smtClean="0"/>
              <a:t> (&gt;20° S) (</a:t>
            </a:r>
            <a:r>
              <a:rPr lang="en-US" sz="1500" b="1" dirty="0" err="1" smtClean="0"/>
              <a:t>c</a:t>
            </a:r>
            <a:r>
              <a:rPr lang="en-US" dirty="0" smtClean="0"/>
              <a:t>) and the northern high latitudes (&gt;55° N) (</a:t>
            </a:r>
            <a:r>
              <a:rPr lang="en-US" sz="1500" b="1" dirty="0" err="1" smtClean="0"/>
              <a:t>d</a:t>
            </a:r>
            <a:r>
              <a:rPr lang="en-US" dirty="0" smtClean="0"/>
              <a:t>). The composite records are based on at least 10 sites per region and thus should reveal the dominant patterns that reflect processes operating at large spatial scales (see Methods section).</a:t>
            </a:r>
            <a:endParaRPr lang="en-US" dirty="0"/>
          </a:p>
        </p:txBody>
      </p:sp>
      <p:sp>
        <p:nvSpPr>
          <p:cNvPr id="9" name="TextBox 8"/>
          <p:cNvSpPr txBox="1"/>
          <p:nvPr/>
        </p:nvSpPr>
        <p:spPr>
          <a:xfrm>
            <a:off x="3575050" y="6401380"/>
            <a:ext cx="1598408" cy="261610"/>
          </a:xfrm>
          <a:prstGeom prst="rect">
            <a:avLst/>
          </a:prstGeom>
          <a:noFill/>
        </p:spPr>
        <p:txBody>
          <a:bodyPr wrap="none" rtlCol="0">
            <a:spAutoFit/>
          </a:bodyPr>
          <a:lstStyle/>
          <a:p>
            <a:r>
              <a:rPr lang="en-US" sz="1100" dirty="0" smtClean="0"/>
              <a:t>Marlon, J. R., et al., 2008</a:t>
            </a:r>
            <a:endParaRPr lang="en-US" sz="11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Charcoal Records</a:t>
            </a:r>
            <a:endParaRPr lang="en-US" dirty="0"/>
          </a:p>
        </p:txBody>
      </p:sp>
      <p:pic>
        <p:nvPicPr>
          <p:cNvPr id="5" name="Content Placeholder 4" descr="ngeo313-f3.jpg"/>
          <p:cNvPicPr>
            <a:picLocks noGrp="1" noChangeAspect="1"/>
          </p:cNvPicPr>
          <p:nvPr>
            <p:ph idx="1"/>
          </p:nvPr>
        </p:nvPicPr>
        <p:blipFill>
          <a:blip r:embed="rId2"/>
          <a:srcRect l="-2012" r="-2012"/>
          <a:stretch>
            <a:fillRect/>
          </a:stretch>
        </p:blipFill>
        <p:spPr/>
      </p:pic>
      <p:sp>
        <p:nvSpPr>
          <p:cNvPr id="4" name="Text Placeholder 3"/>
          <p:cNvSpPr>
            <a:spLocks noGrp="1"/>
          </p:cNvSpPr>
          <p:nvPr>
            <p:ph type="body" sz="half" idx="2"/>
          </p:nvPr>
        </p:nvSpPr>
        <p:spPr/>
        <p:txBody>
          <a:bodyPr/>
          <a:lstStyle/>
          <a:p>
            <a:r>
              <a:rPr lang="en-US" sz="1500" b="1" dirty="0" smtClean="0"/>
              <a:t>a</a:t>
            </a:r>
            <a:r>
              <a:rPr lang="en-US" dirty="0" smtClean="0"/>
              <a:t>. Locations of charcoal records and number of samples over the past 2,000 years (see Methods section). Mean sampling density is one sample per 70 years. </a:t>
            </a:r>
            <a:r>
              <a:rPr lang="en-US" sz="1500" b="1" dirty="0" err="1" smtClean="0"/>
              <a:t>b</a:t>
            </a:r>
            <a:r>
              <a:rPr lang="en-US" dirty="0" smtClean="0"/>
              <a:t>. Distribution of records in </a:t>
            </a:r>
            <a:r>
              <a:rPr lang="en-US" dirty="0" err="1" smtClean="0"/>
              <a:t>bioclimate</a:t>
            </a:r>
            <a:r>
              <a:rPr lang="en-US" dirty="0" smtClean="0"/>
              <a:t> space showing locations plotted against growing degree-days above 0 °C (an index of effective warmth during the growing season) and the ratio of actual to equilibrium </a:t>
            </a:r>
            <a:r>
              <a:rPr lang="en-US" dirty="0" err="1" smtClean="0"/>
              <a:t>evapotranspiration</a:t>
            </a:r>
            <a:r>
              <a:rPr lang="en-US" dirty="0" smtClean="0"/>
              <a:t> (an index of effective moisture), with remotely sensed tree cover and </a:t>
            </a:r>
            <a:r>
              <a:rPr lang="en-US" dirty="0" err="1" smtClean="0"/>
              <a:t>modelled</a:t>
            </a:r>
            <a:r>
              <a:rPr lang="en-US" dirty="0" smtClean="0"/>
              <a:t> biome shown for comparison.</a:t>
            </a:r>
            <a:endParaRPr lang="en-US" dirty="0"/>
          </a:p>
        </p:txBody>
      </p:sp>
      <p:sp>
        <p:nvSpPr>
          <p:cNvPr id="6" name="TextBox 5"/>
          <p:cNvSpPr txBox="1"/>
          <p:nvPr/>
        </p:nvSpPr>
        <p:spPr>
          <a:xfrm>
            <a:off x="3575050" y="6401380"/>
            <a:ext cx="1598408" cy="261610"/>
          </a:xfrm>
          <a:prstGeom prst="rect">
            <a:avLst/>
          </a:prstGeom>
          <a:noFill/>
        </p:spPr>
        <p:txBody>
          <a:bodyPr wrap="none" rtlCol="0">
            <a:spAutoFit/>
          </a:bodyPr>
          <a:lstStyle/>
          <a:p>
            <a:r>
              <a:rPr lang="en-US" sz="1100" dirty="0" smtClean="0"/>
              <a:t>Marlon, J. R., et al., 2008</a:t>
            </a:r>
            <a:endParaRPr lang="en-US" sz="11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References</a:t>
            </a:r>
            <a:endParaRPr lang="en-US" dirty="0"/>
          </a:p>
        </p:txBody>
      </p:sp>
      <p:sp>
        <p:nvSpPr>
          <p:cNvPr id="6" name="Content Placeholder 5"/>
          <p:cNvSpPr>
            <a:spLocks noGrp="1"/>
          </p:cNvSpPr>
          <p:nvPr>
            <p:ph idx="1"/>
          </p:nvPr>
        </p:nvSpPr>
        <p:spPr/>
        <p:txBody>
          <a:bodyPr>
            <a:normAutofit fontScale="85000" lnSpcReduction="10000"/>
          </a:bodyPr>
          <a:lstStyle/>
          <a:p>
            <a:r>
              <a:rPr lang="en-US" dirty="0" err="1" smtClean="0"/>
              <a:t>Schlachter</a:t>
            </a:r>
            <a:r>
              <a:rPr lang="en-US" dirty="0" smtClean="0"/>
              <a:t>, K. J. Macroscopic Sedimentary Charcoal as </a:t>
            </a:r>
            <a:r>
              <a:rPr lang="en-US" dirty="0"/>
              <a:t>a</a:t>
            </a:r>
            <a:r>
              <a:rPr lang="en-US" dirty="0" smtClean="0"/>
              <a:t> Proxy for Past Fire in Northwestern Costa Rica. Master’s Thesis, Univ. of Tennessee. (2005)</a:t>
            </a:r>
          </a:p>
          <a:p>
            <a:r>
              <a:rPr lang="en-US" dirty="0" smtClean="0"/>
              <a:t>Whitlock, C. &amp; Larsen, C. Tracking Environmental Change Using Lake Sediments. </a:t>
            </a:r>
            <a:r>
              <a:rPr lang="en-US" i="1" dirty="0" smtClean="0"/>
              <a:t>Developments in </a:t>
            </a:r>
            <a:r>
              <a:rPr lang="en-US" i="1" dirty="0" err="1" smtClean="0"/>
              <a:t>Paleoenvironmental</a:t>
            </a:r>
            <a:r>
              <a:rPr lang="en-US" i="1" dirty="0" smtClean="0"/>
              <a:t> Research </a:t>
            </a:r>
            <a:r>
              <a:rPr lang="en-US" dirty="0" smtClean="0"/>
              <a:t>Vol. 3. pp 75-97. (2002)</a:t>
            </a:r>
          </a:p>
          <a:p>
            <a:r>
              <a:rPr lang="en-US" dirty="0" smtClean="0"/>
              <a:t>Marlon, J. R., et al. </a:t>
            </a:r>
            <a:r>
              <a:rPr lang="en-US" dirty="0"/>
              <a:t>Climate and human influences on global biomass burning over the past two </a:t>
            </a:r>
            <a:r>
              <a:rPr lang="en-US" dirty="0" smtClean="0"/>
              <a:t>millennia. </a:t>
            </a:r>
            <a:r>
              <a:rPr lang="en-US" i="1" dirty="0"/>
              <a:t>Nature </a:t>
            </a:r>
            <a:r>
              <a:rPr lang="en-US" i="1" dirty="0" err="1"/>
              <a:t>Geoscience</a:t>
            </a:r>
            <a:r>
              <a:rPr lang="en-US" i="1" dirty="0" smtClean="0"/>
              <a:t> </a:t>
            </a:r>
            <a:r>
              <a:rPr lang="en-US" dirty="0" smtClean="0"/>
              <a:t>Vol. 1. pp </a:t>
            </a:r>
            <a:r>
              <a:rPr lang="en-US" dirty="0"/>
              <a:t>697</a:t>
            </a:r>
            <a:r>
              <a:rPr lang="en-US" dirty="0" smtClean="0"/>
              <a:t> – 702. </a:t>
            </a:r>
            <a:r>
              <a:rPr lang="en-US" dirty="0"/>
              <a:t>(2008)</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421810" y="274638"/>
            <a:ext cx="5264990" cy="1636712"/>
          </a:xfrm>
        </p:spPr>
        <p:txBody>
          <a:bodyPr>
            <a:normAutofit/>
          </a:bodyPr>
          <a:lstStyle/>
          <a:p>
            <a:r>
              <a:rPr lang="en-US" sz="4800" dirty="0" smtClean="0"/>
              <a:t>Proxy for Fire</a:t>
            </a:r>
            <a:endParaRPr lang="en-US" sz="4800" dirty="0"/>
          </a:p>
        </p:txBody>
      </p:sp>
      <p:pic>
        <p:nvPicPr>
          <p:cNvPr id="8" name="Picture 7"/>
          <p:cNvPicPr>
            <a:picLocks noChangeAspect="1"/>
          </p:cNvPicPr>
          <p:nvPr/>
        </p:nvPicPr>
        <p:blipFill>
          <a:blip r:embed="rId2"/>
          <a:stretch>
            <a:fillRect/>
          </a:stretch>
        </p:blipFill>
        <p:spPr>
          <a:xfrm>
            <a:off x="4745385" y="3263397"/>
            <a:ext cx="4321264" cy="2993571"/>
          </a:xfrm>
          <a:prstGeom prst="rect">
            <a:avLst/>
          </a:prstGeom>
        </p:spPr>
      </p:pic>
      <p:pic>
        <p:nvPicPr>
          <p:cNvPr id="11" name="Picture 10"/>
          <p:cNvPicPr>
            <a:picLocks noChangeAspect="1"/>
          </p:cNvPicPr>
          <p:nvPr/>
        </p:nvPicPr>
        <p:blipFill>
          <a:blip r:embed="rId3"/>
          <a:stretch>
            <a:fillRect/>
          </a:stretch>
        </p:blipFill>
        <p:spPr>
          <a:xfrm>
            <a:off x="95168" y="133762"/>
            <a:ext cx="4175145" cy="2766034"/>
          </a:xfrm>
          <a:prstGeom prst="rect">
            <a:avLst/>
          </a:prstGeom>
        </p:spPr>
      </p:pic>
      <p:sp>
        <p:nvSpPr>
          <p:cNvPr id="3" name="Content Placeholder 2"/>
          <p:cNvSpPr>
            <a:spLocks noGrp="1"/>
          </p:cNvSpPr>
          <p:nvPr>
            <p:ph idx="1"/>
          </p:nvPr>
        </p:nvSpPr>
        <p:spPr>
          <a:xfrm>
            <a:off x="95168" y="2899796"/>
            <a:ext cx="4587765" cy="3226367"/>
          </a:xfrm>
        </p:spPr>
        <p:txBody>
          <a:bodyPr>
            <a:normAutofit/>
          </a:bodyPr>
          <a:lstStyle/>
          <a:p>
            <a:r>
              <a:rPr lang="en-US" dirty="0" smtClean="0"/>
              <a:t>Transformed Charcoal Influx used for indicating:</a:t>
            </a:r>
          </a:p>
          <a:p>
            <a:pPr lvl="1"/>
            <a:r>
              <a:rPr lang="en-US" dirty="0" smtClean="0"/>
              <a:t>Wildfires (natural)</a:t>
            </a:r>
          </a:p>
          <a:p>
            <a:pPr lvl="1"/>
            <a:r>
              <a:rPr lang="en-US" dirty="0" smtClean="0"/>
              <a:t>Deforestation fires (anthropogenic)</a:t>
            </a:r>
          </a:p>
          <a:p>
            <a:pPr lvl="1">
              <a:buNone/>
            </a:pPr>
            <a:endParaRPr lang="en-US" dirty="0"/>
          </a:p>
        </p:txBody>
      </p:sp>
      <p:sp>
        <p:nvSpPr>
          <p:cNvPr id="5" name="TextBox 4"/>
          <p:cNvSpPr txBox="1"/>
          <p:nvPr/>
        </p:nvSpPr>
        <p:spPr>
          <a:xfrm>
            <a:off x="5879994" y="6126163"/>
            <a:ext cx="840607070" cy="1754327"/>
          </a:xfrm>
          <a:prstGeom prst="rect">
            <a:avLst/>
          </a:prstGeom>
          <a:noFill/>
        </p:spPr>
        <p:txBody>
          <a:bodyPr wrap="none" rtlCol="0">
            <a:spAutoFit/>
          </a:bodyPr>
          <a:lstStyle/>
          <a:p>
            <a:r>
              <a:rPr lang="en-US" dirty="0" err="1" smtClean="0"/>
              <a:t>v</a:t>
            </a:r>
            <a:endParaRPr lang="en-US" dirty="0" smtClean="0"/>
          </a:p>
        </p:txBody>
      </p:sp>
      <p:sp>
        <p:nvSpPr>
          <p:cNvPr id="6" name="TextBox 5"/>
          <p:cNvSpPr txBox="1"/>
          <p:nvPr/>
        </p:nvSpPr>
        <p:spPr>
          <a:xfrm>
            <a:off x="6158337" y="6126163"/>
            <a:ext cx="840607070" cy="1200329"/>
          </a:xfrm>
          <a:prstGeom prst="rect">
            <a:avLst/>
          </a:prstGeom>
          <a:noFill/>
        </p:spPr>
        <p:txBody>
          <a:bodyPr wrap="none" rtlCol="0">
            <a:spAutoFit/>
          </a:bodyPr>
          <a:lstStyle/>
          <a:p>
            <a:r>
              <a:rPr lang="en-US" dirty="0" err="1" smtClean="0"/>
              <a:t>hdg</a:t>
            </a:r>
            <a:endParaRPr lang="en-US" dirty="0" smtClean="0"/>
          </a:p>
        </p:txBody>
      </p:sp>
      <p:sp>
        <p:nvSpPr>
          <p:cNvPr id="10" name="TextBox 9"/>
          <p:cNvSpPr txBox="1"/>
          <p:nvPr/>
        </p:nvSpPr>
        <p:spPr>
          <a:xfrm>
            <a:off x="4471576" y="6256968"/>
            <a:ext cx="4458774" cy="261610"/>
          </a:xfrm>
          <a:prstGeom prst="rect">
            <a:avLst/>
          </a:prstGeom>
          <a:noFill/>
        </p:spPr>
        <p:txBody>
          <a:bodyPr wrap="square" rtlCol="0">
            <a:spAutoFit/>
          </a:bodyPr>
          <a:lstStyle/>
          <a:p>
            <a:pPr algn="ctr"/>
            <a:r>
              <a:rPr lang="en-US" sz="1100" dirty="0" err="1" smtClean="0"/>
              <a:t>www.outdoors.fi/destinations/otherprotectedareas/telkkamaki/sights</a:t>
            </a:r>
            <a:endParaRPr lang="en-US" sz="1100" dirty="0"/>
          </a:p>
        </p:txBody>
      </p:sp>
      <p:sp>
        <p:nvSpPr>
          <p:cNvPr id="12" name="TextBox 11"/>
          <p:cNvSpPr txBox="1"/>
          <p:nvPr/>
        </p:nvSpPr>
        <p:spPr>
          <a:xfrm>
            <a:off x="457200" y="6387773"/>
            <a:ext cx="1931851" cy="261610"/>
          </a:xfrm>
          <a:prstGeom prst="rect">
            <a:avLst/>
          </a:prstGeom>
          <a:noFill/>
        </p:spPr>
        <p:txBody>
          <a:bodyPr wrap="none" rtlCol="0">
            <a:spAutoFit/>
          </a:bodyPr>
          <a:lstStyle/>
          <a:p>
            <a:r>
              <a:rPr lang="en-US" sz="1100" dirty="0" err="1" smtClean="0"/>
              <a:t>en.wikipedia.org</a:t>
            </a:r>
            <a:r>
              <a:rPr lang="en-US" sz="1100" dirty="0" smtClean="0"/>
              <a:t>/wiki/Wildfire</a:t>
            </a:r>
            <a:endParaRPr lang="en-US" sz="11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Charcoal</a:t>
            </a:r>
            <a:endParaRPr lang="en-US" dirty="0"/>
          </a:p>
        </p:txBody>
      </p:sp>
      <p:sp>
        <p:nvSpPr>
          <p:cNvPr id="3" name="Content Placeholder 2"/>
          <p:cNvSpPr>
            <a:spLocks noGrp="1"/>
          </p:cNvSpPr>
          <p:nvPr>
            <p:ph idx="1"/>
          </p:nvPr>
        </p:nvSpPr>
        <p:spPr/>
        <p:txBody>
          <a:bodyPr/>
          <a:lstStyle/>
          <a:p>
            <a:r>
              <a:rPr lang="en-US" dirty="0" smtClean="0"/>
              <a:t>Carbonized material from incomplete combustion of organic matter</a:t>
            </a:r>
          </a:p>
          <a:p>
            <a:r>
              <a:rPr lang="en-US" dirty="0" smtClean="0"/>
              <a:t>Chemically stable &amp; preserves well</a:t>
            </a:r>
          </a:p>
          <a:p>
            <a:r>
              <a:rPr lang="en-US" dirty="0"/>
              <a:t>B</a:t>
            </a:r>
            <a:r>
              <a:rPr lang="en-US" dirty="0" smtClean="0"/>
              <a:t>rittle in handling &amp; sample prep</a:t>
            </a:r>
          </a:p>
          <a:p>
            <a:r>
              <a:rPr lang="en-US" dirty="0" smtClean="0"/>
              <a:t>Can be deposited in nearby lakes during/after fire</a:t>
            </a:r>
            <a:endParaRPr lang="en-US" dirty="0"/>
          </a:p>
        </p:txBody>
      </p:sp>
      <p:sp>
        <p:nvSpPr>
          <p:cNvPr id="4" name="TextBox 3"/>
          <p:cNvSpPr txBox="1"/>
          <p:nvPr/>
        </p:nvSpPr>
        <p:spPr>
          <a:xfrm>
            <a:off x="3809819" y="6387773"/>
            <a:ext cx="1408922" cy="261610"/>
          </a:xfrm>
          <a:prstGeom prst="rect">
            <a:avLst/>
          </a:prstGeom>
          <a:noFill/>
        </p:spPr>
        <p:txBody>
          <a:bodyPr wrap="none" rtlCol="0">
            <a:spAutoFit/>
          </a:bodyPr>
          <a:lstStyle/>
          <a:p>
            <a:r>
              <a:rPr lang="en-US" sz="1100" dirty="0" err="1" smtClean="0"/>
              <a:t>Schlachter</a:t>
            </a:r>
            <a:r>
              <a:rPr lang="en-US" sz="1100" dirty="0" smtClean="0"/>
              <a:t>, K. J., 2005</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Proxy History</a:t>
            </a:r>
            <a:endParaRPr lang="en-US" dirty="0"/>
          </a:p>
        </p:txBody>
      </p:sp>
      <p:sp>
        <p:nvSpPr>
          <p:cNvPr id="3" name="Content Placeholder 2"/>
          <p:cNvSpPr>
            <a:spLocks noGrp="1"/>
          </p:cNvSpPr>
          <p:nvPr>
            <p:ph idx="1"/>
          </p:nvPr>
        </p:nvSpPr>
        <p:spPr/>
        <p:txBody>
          <a:bodyPr/>
          <a:lstStyle/>
          <a:p>
            <a:r>
              <a:rPr lang="en-US" dirty="0" smtClean="0"/>
              <a:t>Until 1990s: </a:t>
            </a:r>
            <a:r>
              <a:rPr lang="en-US" dirty="0"/>
              <a:t>examination of microscopic charcoal in samples prepared for pollen </a:t>
            </a:r>
            <a:r>
              <a:rPr lang="en-US" dirty="0" smtClean="0"/>
              <a:t>analysis</a:t>
            </a:r>
          </a:p>
          <a:p>
            <a:pPr lvl="1"/>
            <a:r>
              <a:rPr lang="en-US" dirty="0" smtClean="0"/>
              <a:t>3 Limitations:</a:t>
            </a:r>
          </a:p>
          <a:p>
            <a:pPr lvl="2"/>
            <a:r>
              <a:rPr lang="en-US" dirty="0" smtClean="0"/>
              <a:t>Pollen samples usually spaced out, leaving unanalyzed sediment</a:t>
            </a:r>
          </a:p>
          <a:p>
            <a:pPr lvl="2"/>
            <a:r>
              <a:rPr lang="en-US" dirty="0" smtClean="0"/>
              <a:t>Charcoal particles can fracture during pollen prep, giving a false number of microscopic particles</a:t>
            </a:r>
          </a:p>
          <a:p>
            <a:pPr lvl="2"/>
            <a:r>
              <a:rPr lang="en-US" dirty="0" smtClean="0"/>
              <a:t>Source area very large; good for regional picture of past fire, but obscures local picture</a:t>
            </a:r>
            <a:endParaRPr lang="en-US" dirty="0"/>
          </a:p>
        </p:txBody>
      </p:sp>
      <p:sp>
        <p:nvSpPr>
          <p:cNvPr id="4" name="TextBox 3"/>
          <p:cNvSpPr txBox="1"/>
          <p:nvPr/>
        </p:nvSpPr>
        <p:spPr>
          <a:xfrm>
            <a:off x="3809819" y="6387773"/>
            <a:ext cx="1408922" cy="261610"/>
          </a:xfrm>
          <a:prstGeom prst="rect">
            <a:avLst/>
          </a:prstGeom>
          <a:noFill/>
        </p:spPr>
        <p:txBody>
          <a:bodyPr wrap="none" rtlCol="0">
            <a:spAutoFit/>
          </a:bodyPr>
          <a:lstStyle/>
          <a:p>
            <a:r>
              <a:rPr lang="en-US" sz="1100" dirty="0" err="1" smtClean="0"/>
              <a:t>Schlachter</a:t>
            </a:r>
            <a:r>
              <a:rPr lang="en-US" sz="1100" dirty="0" smtClean="0"/>
              <a:t>, K. J., 2005</a:t>
            </a:r>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Proxy Today</a:t>
            </a:r>
            <a:endParaRPr lang="en-US" dirty="0"/>
          </a:p>
        </p:txBody>
      </p:sp>
      <p:sp>
        <p:nvSpPr>
          <p:cNvPr id="3" name="Content Placeholder 2"/>
          <p:cNvSpPr>
            <a:spLocks noGrp="1"/>
          </p:cNvSpPr>
          <p:nvPr>
            <p:ph idx="1"/>
          </p:nvPr>
        </p:nvSpPr>
        <p:spPr/>
        <p:txBody>
          <a:bodyPr/>
          <a:lstStyle/>
          <a:p>
            <a:r>
              <a:rPr lang="en-US" dirty="0" smtClean="0"/>
              <a:t>Contiguous intervals of measurement</a:t>
            </a:r>
          </a:p>
          <a:p>
            <a:r>
              <a:rPr lang="en-US" dirty="0" smtClean="0"/>
              <a:t>Sample prep not as involved as for pollen analysis – less chance of fracture</a:t>
            </a:r>
          </a:p>
          <a:p>
            <a:r>
              <a:rPr lang="en-US" dirty="0" smtClean="0"/>
              <a:t>Bigger charcoal particles are deposited locally vs. distantly deposited </a:t>
            </a:r>
            <a:r>
              <a:rPr lang="en-US" dirty="0" err="1" smtClean="0"/>
              <a:t>microparticles</a:t>
            </a:r>
            <a:endParaRPr lang="en-US" dirty="0" smtClean="0"/>
          </a:p>
          <a:p>
            <a:endParaRPr lang="en-US" dirty="0"/>
          </a:p>
        </p:txBody>
      </p:sp>
      <p:sp>
        <p:nvSpPr>
          <p:cNvPr id="4" name="TextBox 3"/>
          <p:cNvSpPr txBox="1"/>
          <p:nvPr/>
        </p:nvSpPr>
        <p:spPr>
          <a:xfrm>
            <a:off x="3809819" y="6387773"/>
            <a:ext cx="1408922" cy="261610"/>
          </a:xfrm>
          <a:prstGeom prst="rect">
            <a:avLst/>
          </a:prstGeom>
          <a:noFill/>
        </p:spPr>
        <p:txBody>
          <a:bodyPr wrap="none" rtlCol="0">
            <a:spAutoFit/>
          </a:bodyPr>
          <a:lstStyle/>
          <a:p>
            <a:r>
              <a:rPr lang="en-US" sz="1100" dirty="0" err="1" smtClean="0"/>
              <a:t>Schlachter</a:t>
            </a:r>
            <a:r>
              <a:rPr lang="en-US" sz="1100" dirty="0" smtClean="0"/>
              <a:t>, K. J., 2005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Proxy Today</a:t>
            </a:r>
            <a:endParaRPr lang="en-US" dirty="0"/>
          </a:p>
        </p:txBody>
      </p:sp>
      <p:sp>
        <p:nvSpPr>
          <p:cNvPr id="3" name="Content Placeholder 2"/>
          <p:cNvSpPr>
            <a:spLocks noGrp="1"/>
          </p:cNvSpPr>
          <p:nvPr>
            <p:ph idx="1"/>
          </p:nvPr>
        </p:nvSpPr>
        <p:spPr/>
        <p:txBody>
          <a:bodyPr/>
          <a:lstStyle/>
          <a:p>
            <a:r>
              <a:rPr lang="en-US" dirty="0" smtClean="0"/>
              <a:t>“Macroscopic” charcoal particles analyzed:</a:t>
            </a:r>
          </a:p>
          <a:p>
            <a:pPr lvl="1"/>
            <a:r>
              <a:rPr lang="en-US" dirty="0" smtClean="0"/>
              <a:t>&gt; 125 </a:t>
            </a:r>
            <a:r>
              <a:rPr lang="en-US" dirty="0" err="1" smtClean="0"/>
              <a:t>μm</a:t>
            </a:r>
            <a:r>
              <a:rPr lang="en-US" dirty="0" smtClean="0"/>
              <a:t> (most widely accepted)</a:t>
            </a:r>
          </a:p>
          <a:p>
            <a:pPr lvl="1"/>
            <a:r>
              <a:rPr lang="en-US" dirty="0" smtClean="0"/>
              <a:t>Lake sediments</a:t>
            </a:r>
          </a:p>
          <a:p>
            <a:pPr lvl="2"/>
            <a:r>
              <a:rPr lang="en-US" dirty="0" smtClean="0"/>
              <a:t>Small, deep, and closed lakes are best</a:t>
            </a:r>
          </a:p>
          <a:p>
            <a:pPr lvl="3"/>
            <a:r>
              <a:rPr lang="en-US" dirty="0" smtClean="0"/>
              <a:t>Accumulation of distant fire sources is proportional to surface area of lake</a:t>
            </a:r>
          </a:p>
          <a:p>
            <a:pPr lvl="3"/>
            <a:r>
              <a:rPr lang="en-US" dirty="0"/>
              <a:t>deepest part of the lake is</a:t>
            </a:r>
            <a:r>
              <a:rPr lang="en-US" dirty="0" smtClean="0"/>
              <a:t> cored because charcoal is focused by </a:t>
            </a:r>
            <a:r>
              <a:rPr lang="en-US" dirty="0"/>
              <a:t>currents and sediment </a:t>
            </a:r>
            <a:r>
              <a:rPr lang="en-US" dirty="0" smtClean="0"/>
              <a:t>slumping</a:t>
            </a:r>
          </a:p>
          <a:p>
            <a:pPr lvl="3"/>
            <a:r>
              <a:rPr lang="en-US" dirty="0" smtClean="0"/>
              <a:t>Closed lakes reduce noise caused by fluvial addition/subtraction of charcoal</a:t>
            </a:r>
            <a:endParaRPr lang="en-US" dirty="0"/>
          </a:p>
        </p:txBody>
      </p:sp>
      <p:sp>
        <p:nvSpPr>
          <p:cNvPr id="4" name="TextBox 3"/>
          <p:cNvSpPr txBox="1"/>
          <p:nvPr/>
        </p:nvSpPr>
        <p:spPr>
          <a:xfrm>
            <a:off x="3809819" y="6387773"/>
            <a:ext cx="1408922" cy="261610"/>
          </a:xfrm>
          <a:prstGeom prst="rect">
            <a:avLst/>
          </a:prstGeom>
          <a:noFill/>
        </p:spPr>
        <p:txBody>
          <a:bodyPr wrap="none" rtlCol="0">
            <a:spAutoFit/>
          </a:bodyPr>
          <a:lstStyle/>
          <a:p>
            <a:r>
              <a:rPr lang="en-US" sz="1100" dirty="0" err="1" smtClean="0"/>
              <a:t>Schlachter</a:t>
            </a:r>
            <a:r>
              <a:rPr lang="en-US" sz="1100" dirty="0" smtClean="0"/>
              <a:t>, K. J., 2005</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a:t>
            </a:r>
            <a:endParaRPr lang="en-US" dirty="0"/>
          </a:p>
        </p:txBody>
      </p:sp>
      <p:sp>
        <p:nvSpPr>
          <p:cNvPr id="3" name="Content Placeholder 2"/>
          <p:cNvSpPr>
            <a:spLocks noGrp="1"/>
          </p:cNvSpPr>
          <p:nvPr>
            <p:ph idx="1"/>
          </p:nvPr>
        </p:nvSpPr>
        <p:spPr/>
        <p:txBody>
          <a:bodyPr/>
          <a:lstStyle/>
          <a:p>
            <a:r>
              <a:rPr lang="en-US" dirty="0" smtClean="0"/>
              <a:t>“</a:t>
            </a:r>
            <a:r>
              <a:rPr lang="en-US" i="1" dirty="0" smtClean="0"/>
              <a:t>In </a:t>
            </a:r>
            <a:r>
              <a:rPr lang="en-US" i="1" dirty="0"/>
              <a:t>one study, charcoal accumulation in small lakes following the 1988 fires in Yellowstone National Park indicated that charcoal particles &gt;125 </a:t>
            </a:r>
            <a:r>
              <a:rPr lang="en-US" i="1" dirty="0" err="1"/>
              <a:t>μm</a:t>
            </a:r>
            <a:r>
              <a:rPr lang="en-US" i="1" dirty="0"/>
              <a:t> diameter were abundant in sites &lt;7 km from the fire (Whitlock &amp; </a:t>
            </a:r>
            <a:r>
              <a:rPr lang="en-US" i="1" dirty="0" err="1"/>
              <a:t>Millspaugh</a:t>
            </a:r>
            <a:r>
              <a:rPr lang="en-US" i="1" dirty="0"/>
              <a:t>, 1996</a:t>
            </a:r>
            <a:r>
              <a:rPr lang="en-US" i="1" dirty="0" smtClean="0"/>
              <a:t>)</a:t>
            </a:r>
            <a:r>
              <a:rPr lang="en-US" dirty="0" smtClean="0"/>
              <a:t>” (</a:t>
            </a:r>
            <a:r>
              <a:rPr lang="en-US" dirty="0" smtClean="0"/>
              <a:t>Whitlock, C. &amp; Larsen, C., 2002)</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Distance of Deposition from Fire Source as a Function of Particle Size</a:t>
            </a:r>
            <a:endParaRPr lang="en-US" dirty="0"/>
          </a:p>
        </p:txBody>
      </p:sp>
      <p:pic>
        <p:nvPicPr>
          <p:cNvPr id="8" name="Content Placeholder 7" descr="Screen shot 2012-11-27 at 8.39.09 AM.png"/>
          <p:cNvPicPr>
            <a:picLocks noGrp="1" noChangeAspect="1"/>
          </p:cNvPicPr>
          <p:nvPr>
            <p:ph idx="1"/>
          </p:nvPr>
        </p:nvPicPr>
        <p:blipFill>
          <a:blip r:embed="rId2"/>
          <a:srcRect l="-26937" r="-26937"/>
          <a:stretch>
            <a:fillRect/>
          </a:stretch>
        </p:blipFill>
        <p:spPr/>
      </p:pic>
      <p:sp>
        <p:nvSpPr>
          <p:cNvPr id="7" name="Text Placeholder 6"/>
          <p:cNvSpPr>
            <a:spLocks noGrp="1"/>
          </p:cNvSpPr>
          <p:nvPr>
            <p:ph type="body" sz="half" idx="2"/>
          </p:nvPr>
        </p:nvSpPr>
        <p:spPr/>
        <p:txBody>
          <a:bodyPr/>
          <a:lstStyle/>
          <a:p>
            <a:r>
              <a:rPr lang="en-US" dirty="0"/>
              <a:t>Relationship between distance from the base of a fire’s convective column and the amount of charcoal deposited as determined by theoretical models for charcoal particles with diameters of 200, 20 and 5 </a:t>
            </a:r>
            <a:r>
              <a:rPr lang="en-US" dirty="0" err="1"/>
              <a:t>μm</a:t>
            </a:r>
            <a:r>
              <a:rPr lang="en-US" dirty="0"/>
              <a:t> and convective columns with a height of (</a:t>
            </a:r>
            <a:r>
              <a:rPr lang="en-US" b="1" dirty="0"/>
              <a:t>a</a:t>
            </a:r>
            <a:r>
              <a:rPr lang="en-US" dirty="0"/>
              <a:t>) 10 </a:t>
            </a:r>
            <a:r>
              <a:rPr lang="en-US" dirty="0" err="1"/>
              <a:t>m</a:t>
            </a:r>
            <a:r>
              <a:rPr lang="en-US" dirty="0"/>
              <a:t>, (</a:t>
            </a:r>
            <a:r>
              <a:rPr lang="en-US" b="1" dirty="0" err="1"/>
              <a:t>b</a:t>
            </a:r>
            <a:r>
              <a:rPr lang="en-US" dirty="0"/>
              <a:t>) 100 </a:t>
            </a:r>
            <a:r>
              <a:rPr lang="en-US" dirty="0" err="1"/>
              <a:t>m</a:t>
            </a:r>
            <a:r>
              <a:rPr lang="en-US" dirty="0"/>
              <a:t>, and (</a:t>
            </a:r>
            <a:r>
              <a:rPr lang="en-US" b="1" dirty="0" err="1"/>
              <a:t>c</a:t>
            </a:r>
            <a:r>
              <a:rPr lang="en-US" dirty="0"/>
              <a:t>) 1000 </a:t>
            </a:r>
            <a:r>
              <a:rPr lang="en-US" dirty="0" err="1"/>
              <a:t>m</a:t>
            </a:r>
            <a:r>
              <a:rPr lang="en-US" dirty="0"/>
              <a:t>. (after J. S. Clark, 1988a). Notice a theoretical “skip distance” between the fire and the first deposition of charcoal.</a:t>
            </a:r>
          </a:p>
        </p:txBody>
      </p:sp>
      <p:sp>
        <p:nvSpPr>
          <p:cNvPr id="9" name="TextBox 8"/>
          <p:cNvSpPr txBox="1"/>
          <p:nvPr/>
        </p:nvSpPr>
        <p:spPr>
          <a:xfrm>
            <a:off x="3914197" y="6401380"/>
            <a:ext cx="1936466" cy="261610"/>
          </a:xfrm>
          <a:prstGeom prst="rect">
            <a:avLst/>
          </a:prstGeom>
          <a:noFill/>
        </p:spPr>
        <p:txBody>
          <a:bodyPr wrap="none" rtlCol="0">
            <a:spAutoFit/>
          </a:bodyPr>
          <a:lstStyle/>
          <a:p>
            <a:r>
              <a:rPr lang="en-US" sz="1100" dirty="0" smtClean="0"/>
              <a:t>Whitlock, C. &amp; Larsen, C., 2002</a:t>
            </a:r>
            <a:endParaRPr lang="en-US" sz="11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p:txBody>
          <a:bodyPr/>
          <a:lstStyle/>
          <a:p>
            <a:r>
              <a:rPr lang="en-US" dirty="0" smtClean="0"/>
              <a:t>Sediment core (piston, percussion, </a:t>
            </a:r>
            <a:r>
              <a:rPr lang="en-US" dirty="0" err="1" smtClean="0"/>
              <a:t>vibracorer</a:t>
            </a:r>
            <a:r>
              <a:rPr lang="en-US" dirty="0" smtClean="0"/>
              <a:t>)</a:t>
            </a:r>
          </a:p>
          <a:p>
            <a:r>
              <a:rPr lang="en-US" dirty="0" smtClean="0"/>
              <a:t>Lab analysis: identify &amp; quantify charcoal</a:t>
            </a:r>
          </a:p>
          <a:p>
            <a:pPr lvl="1"/>
            <a:r>
              <a:rPr lang="en-US" dirty="0" smtClean="0"/>
              <a:t>Sieving (most common): metal mesh sieves (125 </a:t>
            </a:r>
            <a:r>
              <a:rPr lang="en-US" dirty="0" err="1" smtClean="0"/>
              <a:t>μm</a:t>
            </a:r>
            <a:r>
              <a:rPr lang="en-US" dirty="0" smtClean="0"/>
              <a:t>)</a:t>
            </a:r>
          </a:p>
          <a:p>
            <a:pPr lvl="1"/>
            <a:r>
              <a:rPr lang="en-US" dirty="0" smtClean="0"/>
              <a:t>Thin sections</a:t>
            </a:r>
          </a:p>
          <a:p>
            <a:pPr lvl="1"/>
            <a:r>
              <a:rPr lang="en-US" dirty="0" smtClean="0"/>
              <a:t>Combustion</a:t>
            </a:r>
          </a:p>
          <a:p>
            <a:pPr lvl="1"/>
            <a:r>
              <a:rPr lang="en-US" dirty="0" smtClean="0"/>
              <a:t>Automatic imaging</a:t>
            </a:r>
            <a:endParaRPr lang="en-US" dirty="0"/>
          </a:p>
        </p:txBody>
      </p:sp>
      <p:sp>
        <p:nvSpPr>
          <p:cNvPr id="4" name="TextBox 3"/>
          <p:cNvSpPr txBox="1"/>
          <p:nvPr/>
        </p:nvSpPr>
        <p:spPr>
          <a:xfrm>
            <a:off x="3809819" y="6387773"/>
            <a:ext cx="1408922" cy="261610"/>
          </a:xfrm>
          <a:prstGeom prst="rect">
            <a:avLst/>
          </a:prstGeom>
          <a:noFill/>
        </p:spPr>
        <p:txBody>
          <a:bodyPr wrap="none" rtlCol="0">
            <a:spAutoFit/>
          </a:bodyPr>
          <a:lstStyle/>
          <a:p>
            <a:r>
              <a:rPr lang="en-US" sz="1100" dirty="0" err="1" smtClean="0"/>
              <a:t>Schlachter</a:t>
            </a:r>
            <a:r>
              <a:rPr lang="en-US" sz="1100" dirty="0" smtClean="0"/>
              <a:t>, K. J., 2005</a:t>
            </a:r>
            <a:endParaRPr lang="en-US" sz="11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dex">
      <a:dk1>
        <a:sysClr val="windowText" lastClr="000000"/>
      </a:dk1>
      <a:lt1>
        <a:sysClr val="window" lastClr="FFFFFF"/>
      </a:lt1>
      <a:dk2>
        <a:srgbClr val="59564B"/>
      </a:dk2>
      <a:lt2>
        <a:srgbClr val="DFDAC7"/>
      </a:lt2>
      <a:accent1>
        <a:srgbClr val="990000"/>
      </a:accent1>
      <a:accent2>
        <a:srgbClr val="EFAB16"/>
      </a:accent2>
      <a:accent3>
        <a:srgbClr val="78AC35"/>
      </a:accent3>
      <a:accent4>
        <a:srgbClr val="35ACA2"/>
      </a:accent4>
      <a:accent5>
        <a:srgbClr val="4083CF"/>
      </a:accent5>
      <a:accent6>
        <a:srgbClr val="0D335E"/>
      </a:accent6>
      <a:hlink>
        <a:srgbClr val="EF8E1C"/>
      </a:hlink>
      <a:folHlink>
        <a:srgbClr val="FEC60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709</TotalTime>
  <Words>1175</Words>
  <Application>Microsoft Macintosh PowerPoint</Application>
  <PresentationFormat>On-screen Show (4:3)</PresentationFormat>
  <Paragraphs>72</Paragraphs>
  <Slides>15</Slides>
  <Notes>0</Notes>
  <HiddenSlides>0</HiddenSlides>
  <MMClips>0</MMClips>
  <ScaleCrop>false</ScaleCrop>
  <HeadingPairs>
    <vt:vector size="4" baseType="variant">
      <vt:variant>
        <vt:lpstr>Design Template</vt:lpstr>
      </vt:variant>
      <vt:variant>
        <vt:i4>1</vt:i4>
      </vt:variant>
      <vt:variant>
        <vt:lpstr>Slide Titles</vt:lpstr>
      </vt:variant>
      <vt:variant>
        <vt:i4>15</vt:i4>
      </vt:variant>
    </vt:vector>
  </HeadingPairs>
  <TitlesOfParts>
    <vt:vector size="16" baseType="lpstr">
      <vt:lpstr>Office Theme</vt:lpstr>
      <vt:lpstr>Northern Hemisphere charcoal index</vt:lpstr>
      <vt:lpstr>Proxy for Fire</vt:lpstr>
      <vt:lpstr>Charcoal</vt:lpstr>
      <vt:lpstr>Proxy History</vt:lpstr>
      <vt:lpstr>Proxy Today</vt:lpstr>
      <vt:lpstr>Proxy Today</vt:lpstr>
      <vt:lpstr>Macroscopic</vt:lpstr>
      <vt:lpstr>Distance of Deposition from Fire Source as a Function of Particle Size</vt:lpstr>
      <vt:lpstr>Methods</vt:lpstr>
      <vt:lpstr>Charcoal Index</vt:lpstr>
      <vt:lpstr>Marlon, J. R., et al., 2008</vt:lpstr>
      <vt:lpstr>Northern Hemisphere vs. global charcoal influx for last 2000 yrs</vt:lpstr>
      <vt:lpstr>Regional Charcoal Indices for past 2000 yrs</vt:lpstr>
      <vt:lpstr>Existing Charcoal Records</vt:lpstr>
      <vt:lpstr>References</vt:lpstr>
    </vt:vector>
  </TitlesOfParts>
  <Company>University of Colorado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Northern Hemisphere charcoal index</dc:title>
  <dc:creator>Kelly Hughes</dc:creator>
  <cp:lastModifiedBy>Kelly Hughes</cp:lastModifiedBy>
  <cp:revision>31</cp:revision>
  <dcterms:created xsi:type="dcterms:W3CDTF">2012-11-27T05:53:42Z</dcterms:created>
  <dcterms:modified xsi:type="dcterms:W3CDTF">2012-11-27T17:43:37Z</dcterms:modified>
</cp:coreProperties>
</file>