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9"/>
  </p:notesMasterIdLst>
  <p:sldIdLst>
    <p:sldId id="256" r:id="rId2"/>
    <p:sldId id="258" r:id="rId3"/>
    <p:sldId id="259" r:id="rId4"/>
    <p:sldId id="263" r:id="rId5"/>
    <p:sldId id="262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E082A4-E27D-4E21-A1DA-3FE20D98EEB7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52E6DD-F533-4E22-939A-9CEACB5E5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234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Peat formation between the mean sea level</a:t>
            </a:r>
            <a:r>
              <a:rPr lang="en-US" baseline="0" dirty="0" smtClean="0"/>
              <a:t> and mean high water – intertidal zone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52E6DD-F533-4E22-939A-9CEACB5E5B1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492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Global mass balance data are transformed to sea-level equivalent by first multiplying the ice thickness (meters) lost to melting by the density of ice (about 900 kilograms per cubic meter), to obtain a water equivalent thickness, and then multiplying by the surface area of these "small" glaciers (about 760,000 square kilometers)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52E6DD-F533-4E22-939A-9CEACB5E5B1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054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19CF-6C63-468D-9671-96F159ED31B6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78C6-DEE3-4E54-9A9F-AB427D13C63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19CF-6C63-468D-9671-96F159ED31B6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78C6-DEE3-4E54-9A9F-AB427D13C6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19CF-6C63-468D-9671-96F159ED31B6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78C6-DEE3-4E54-9A9F-AB427D13C6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19CF-6C63-468D-9671-96F159ED31B6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78C6-DEE3-4E54-9A9F-AB427D13C6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19CF-6C63-468D-9671-96F159ED31B6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78C6-DEE3-4E54-9A9F-AB427D13C63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19CF-6C63-468D-9671-96F159ED31B6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78C6-DEE3-4E54-9A9F-AB427D13C6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19CF-6C63-468D-9671-96F159ED31B6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78C6-DEE3-4E54-9A9F-AB427D13C6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19CF-6C63-468D-9671-96F159ED31B6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78C6-DEE3-4E54-9A9F-AB427D13C6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19CF-6C63-468D-9671-96F159ED31B6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78C6-DEE3-4E54-9A9F-AB427D13C6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19CF-6C63-468D-9671-96F159ED31B6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478C6-DEE3-4E54-9A9F-AB427D13C63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19CF-6C63-468D-9671-96F159ED31B6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99478C6-DEE3-4E54-9A9F-AB427D13C63B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B2019CF-6C63-468D-9671-96F159ED31B6}" type="datetimeFigureOut">
              <a:rPr lang="en-US" smtClean="0"/>
              <a:t>11/1/2012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99478C6-DEE3-4E54-9A9F-AB427D13C63B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Sea level jump with the 8200 year event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28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the Stratigraphic Record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Cores from the sediments of deltas examined for peat, mud, and soils</a:t>
            </a:r>
          </a:p>
          <a:p>
            <a:r>
              <a:rPr lang="en-US" dirty="0" err="1" smtClean="0"/>
              <a:t>Transgressive</a:t>
            </a:r>
            <a:r>
              <a:rPr lang="en-US" dirty="0" smtClean="0"/>
              <a:t> sequences</a:t>
            </a:r>
          </a:p>
          <a:p>
            <a:r>
              <a:rPr lang="en-US" dirty="0" smtClean="0"/>
              <a:t>Determine the </a:t>
            </a:r>
            <a:r>
              <a:rPr lang="en-US" dirty="0" err="1" smtClean="0"/>
              <a:t>paleoenvironment</a:t>
            </a:r>
            <a:endParaRPr lang="en-US" dirty="0" smtClean="0"/>
          </a:p>
          <a:p>
            <a:pPr lvl="1"/>
            <a:r>
              <a:rPr lang="en-US" dirty="0" smtClean="0"/>
              <a:t>Peat formation</a:t>
            </a:r>
          </a:p>
          <a:p>
            <a:pPr lvl="1"/>
            <a:r>
              <a:rPr lang="en-US" dirty="0" smtClean="0"/>
              <a:t>Depositional processes</a:t>
            </a:r>
          </a:p>
          <a:p>
            <a:r>
              <a:rPr lang="en-US" dirty="0" smtClean="0"/>
              <a:t>Carbon dating</a:t>
            </a:r>
          </a:p>
          <a:p>
            <a:r>
              <a:rPr lang="en-US" dirty="0" smtClean="0"/>
              <a:t>Elevations &amp; Surveying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06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sample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Best Holocene record in large </a:t>
            </a:r>
            <a:r>
              <a:rPr lang="en-US" dirty="0" err="1" smtClean="0"/>
              <a:t>prograding</a:t>
            </a:r>
            <a:r>
              <a:rPr lang="en-US" dirty="0" smtClean="0"/>
              <a:t> deltas</a:t>
            </a:r>
          </a:p>
          <a:p>
            <a:endParaRPr lang="en-US" dirty="0" smtClean="0"/>
          </a:p>
          <a:p>
            <a:r>
              <a:rPr lang="en-US" dirty="0" smtClean="0"/>
              <a:t>Need </a:t>
            </a:r>
            <a:r>
              <a:rPr lang="en-US" dirty="0" err="1" smtClean="0"/>
              <a:t>microtidal</a:t>
            </a:r>
            <a:r>
              <a:rPr lang="en-US" dirty="0" smtClean="0"/>
              <a:t> settings for high resolution</a:t>
            </a:r>
          </a:p>
          <a:p>
            <a:endParaRPr lang="en-US" dirty="0" smtClean="0"/>
          </a:p>
          <a:p>
            <a:r>
              <a:rPr lang="en-US" dirty="0" smtClean="0"/>
              <a:t>Tectonically stable through the Holocene</a:t>
            </a:r>
          </a:p>
          <a:p>
            <a:endParaRPr lang="en-US" dirty="0"/>
          </a:p>
          <a:p>
            <a:r>
              <a:rPr lang="en-US" dirty="0" smtClean="0"/>
              <a:t>Mississippi delta and Rhine-Meuse delta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05804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Locations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202" y="2209800"/>
            <a:ext cx="3616626" cy="2995589"/>
          </a:xfrm>
        </p:spPr>
      </p:pic>
      <p:pic>
        <p:nvPicPr>
          <p:cNvPr id="12" name="Content Placeholder 11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2057400"/>
            <a:ext cx="4643771" cy="31418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422564" y="5241575"/>
            <a:ext cx="14696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Yong-Xiang, 2011</a:t>
            </a:r>
            <a:endParaRPr lang="en-US" sz="1400" dirty="0"/>
          </a:p>
        </p:txBody>
      </p:sp>
      <p:sp>
        <p:nvSpPr>
          <p:cNvPr id="14" name="TextBox 13"/>
          <p:cNvSpPr txBox="1"/>
          <p:nvPr/>
        </p:nvSpPr>
        <p:spPr>
          <a:xfrm>
            <a:off x="4191000" y="5241575"/>
            <a:ext cx="10951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/>
              <a:t>Hijma</a:t>
            </a:r>
            <a:r>
              <a:rPr lang="en-US" sz="1400" dirty="0" smtClean="0"/>
              <a:t>, 2010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3367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Rhine-Meuse Delta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Preservation of sediments 13-25 m depth (</a:t>
            </a:r>
            <a:r>
              <a:rPr lang="en-US" dirty="0" err="1" smtClean="0"/>
              <a:t>bsl</a:t>
            </a:r>
            <a:r>
              <a:rPr lang="en-US" dirty="0" smtClean="0"/>
              <a:t>)</a:t>
            </a:r>
          </a:p>
          <a:p>
            <a:r>
              <a:rPr lang="en-US" dirty="0" smtClean="0"/>
              <a:t>Average age 8450 ± 44 </a:t>
            </a:r>
            <a:r>
              <a:rPr lang="en-US" dirty="0" err="1" smtClean="0"/>
              <a:t>yr</a:t>
            </a:r>
            <a:r>
              <a:rPr lang="en-US" dirty="0" smtClean="0"/>
              <a:t> BP</a:t>
            </a:r>
          </a:p>
          <a:p>
            <a:pPr lvl="1"/>
            <a:r>
              <a:rPr lang="en-US" dirty="0" smtClean="0"/>
              <a:t>Early 8385 ± 16 </a:t>
            </a:r>
            <a:r>
              <a:rPr lang="en-US" dirty="0" err="1" smtClean="0"/>
              <a:t>yr</a:t>
            </a:r>
            <a:endParaRPr lang="en-US" dirty="0" smtClean="0"/>
          </a:p>
          <a:p>
            <a:pPr lvl="1"/>
            <a:r>
              <a:rPr lang="en-US" dirty="0" smtClean="0"/>
              <a:t>Late 8522 ± 37 </a:t>
            </a:r>
            <a:r>
              <a:rPr lang="en-US" dirty="0" err="1" smtClean="0"/>
              <a:t>yr</a:t>
            </a:r>
            <a:endParaRPr lang="en-US" dirty="0" smtClean="0"/>
          </a:p>
          <a:p>
            <a:r>
              <a:rPr lang="en-US" dirty="0" smtClean="0"/>
              <a:t>Top of peat layer</a:t>
            </a:r>
          </a:p>
          <a:p>
            <a:pPr lvl="1"/>
            <a:r>
              <a:rPr lang="en-US" dirty="0" smtClean="0"/>
              <a:t>Change in elevation 4.06 ± 0.5 m in record</a:t>
            </a:r>
          </a:p>
          <a:p>
            <a:pPr lvl="2"/>
            <a:r>
              <a:rPr lang="en-US" sz="2400" dirty="0" smtClean="0"/>
              <a:t>2.11 ± 0.89 m for sea level rise two events</a:t>
            </a:r>
            <a:endParaRPr lang="en-US" dirty="0"/>
          </a:p>
          <a:p>
            <a:pPr lvl="1"/>
            <a:r>
              <a:rPr lang="en-US" dirty="0" smtClean="0"/>
              <a:t>Change in age 195 ± 68 </a:t>
            </a:r>
            <a:r>
              <a:rPr lang="en-US" dirty="0" err="1" smtClean="0"/>
              <a:t>yr</a:t>
            </a:r>
            <a:endParaRPr lang="en-US" dirty="0" smtClean="0"/>
          </a:p>
          <a:p>
            <a:r>
              <a:rPr lang="en-US" dirty="0" smtClean="0"/>
              <a:t>~3 m ± 1.25 m sea level equivalent, 70 % of sea level rise observed</a:t>
            </a:r>
          </a:p>
          <a:p>
            <a:r>
              <a:rPr lang="en-US" dirty="0" smtClean="0"/>
              <a:t>100 years before Mississippi?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36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Mississippi Delta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Intertidal range (current average 0.47 m)</a:t>
            </a:r>
          </a:p>
          <a:p>
            <a:r>
              <a:rPr lang="en-US" dirty="0" err="1" smtClean="0"/>
              <a:t>Agglutenated</a:t>
            </a:r>
            <a:r>
              <a:rPr lang="en-US" dirty="0" smtClean="0"/>
              <a:t> taxa, followed by calcareous </a:t>
            </a:r>
            <a:r>
              <a:rPr lang="en-US" dirty="0" err="1" smtClean="0"/>
              <a:t>forams</a:t>
            </a:r>
            <a:endParaRPr lang="en-US" dirty="0" smtClean="0"/>
          </a:p>
          <a:p>
            <a:r>
              <a:rPr lang="en-US" dirty="0" smtClean="0"/>
              <a:t>Short pulse of near instantaneous sea level rise</a:t>
            </a:r>
          </a:p>
          <a:p>
            <a:pPr lvl="1"/>
            <a:r>
              <a:rPr lang="en-US" dirty="0" smtClean="0"/>
              <a:t>8.18 – 8.31 </a:t>
            </a:r>
            <a:r>
              <a:rPr lang="en-US" dirty="0" err="1" smtClean="0"/>
              <a:t>ka</a:t>
            </a:r>
            <a:endParaRPr lang="en-US" dirty="0" smtClean="0"/>
          </a:p>
          <a:p>
            <a:pPr lvl="1"/>
            <a:r>
              <a:rPr lang="en-US" dirty="0" smtClean="0"/>
              <a:t>Mean elevation difference 0.33 ± 0.23 m</a:t>
            </a:r>
          </a:p>
          <a:p>
            <a:pPr lvl="1"/>
            <a:r>
              <a:rPr lang="en-US" dirty="0" smtClean="0"/>
              <a:t>Deeper stratigraphy, older range 8.54 – 8.38 </a:t>
            </a:r>
            <a:r>
              <a:rPr lang="en-US" dirty="0" err="1" smtClean="0"/>
              <a:t>ka</a:t>
            </a:r>
            <a:endParaRPr lang="en-US" dirty="0" smtClean="0"/>
          </a:p>
          <a:p>
            <a:r>
              <a:rPr lang="en-US" dirty="0" smtClean="0"/>
              <a:t>Assumed fingerprint of 0.25</a:t>
            </a:r>
          </a:p>
          <a:p>
            <a:pPr lvl="1"/>
            <a:r>
              <a:rPr lang="en-US" dirty="0" smtClean="0"/>
              <a:t>0.8 – 0.22 m of sea level rise 0r sea level equivalent</a:t>
            </a:r>
          </a:p>
          <a:p>
            <a:pPr lvl="1"/>
            <a:r>
              <a:rPr lang="en-US" dirty="0" smtClean="0"/>
              <a:t>Smaller than Rhine-Meuse study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92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-457200">
              <a:buNone/>
            </a:pPr>
            <a:r>
              <a:rPr lang="en-US" sz="1400" dirty="0" err="1" smtClean="0"/>
              <a:t>Hijma</a:t>
            </a:r>
            <a:r>
              <a:rPr lang="en-US" sz="1400" dirty="0" smtClean="0"/>
              <a:t>, M.P., 2010, Timing and Magnitude of the Sea-level Jump Precluding the 8200 </a:t>
            </a:r>
            <a:r>
              <a:rPr lang="en-US" sz="1400" dirty="0" err="1" smtClean="0"/>
              <a:t>yr</a:t>
            </a:r>
            <a:r>
              <a:rPr lang="en-US" sz="1400" dirty="0" smtClean="0"/>
              <a:t> Event, Geology 	2010;38;275-278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Yong-Xiang, Li et al, 2011, Synchronizing a Sea-level Jump, Final Lake Agassiz Drainage, and Abrupt 	Cooling 8200 years ago, Earth and Planetary Science Letters 315-316 (2012) 41-50.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18525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76</TotalTime>
  <Words>315</Words>
  <Application>Microsoft Office PowerPoint</Application>
  <PresentationFormat>On-screen Show (4:3)</PresentationFormat>
  <Paragraphs>49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Sea level jump with the 8200 year event</vt:lpstr>
      <vt:lpstr>Using the Stratigraphic Record</vt:lpstr>
      <vt:lpstr>Where to sample</vt:lpstr>
      <vt:lpstr>Locations</vt:lpstr>
      <vt:lpstr>Rhine-Meuse Delta</vt:lpstr>
      <vt:lpstr>Mississippi Delta</vt:lpstr>
      <vt:lpstr>References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 level jumps</dc:title>
  <dc:creator>Patty and Selma</dc:creator>
  <cp:lastModifiedBy>Patty and Selma</cp:lastModifiedBy>
  <cp:revision>11</cp:revision>
  <dcterms:created xsi:type="dcterms:W3CDTF">2012-11-01T12:36:15Z</dcterms:created>
  <dcterms:modified xsi:type="dcterms:W3CDTF">2012-11-01T13:52:54Z</dcterms:modified>
</cp:coreProperties>
</file>